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Default Extension="vml" ContentType="application/vnd.openxmlformats-officedocument.vmlDrawing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wmf" ContentType="image/x-wmf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  <p:sldId id="265" r:id="rId9"/>
    <p:sldId id="266" r:id="rId10"/>
    <p:sldId id="264" r:id="rId11"/>
    <p:sldId id="272" r:id="rId12"/>
    <p:sldId id="271" r:id="rId13"/>
    <p:sldId id="273" r:id="rId14"/>
    <p:sldId id="276" r:id="rId15"/>
    <p:sldId id="343" r:id="rId16"/>
    <p:sldId id="281" r:id="rId17"/>
    <p:sldId id="289" r:id="rId18"/>
    <p:sldId id="290" r:id="rId19"/>
    <p:sldId id="344" r:id="rId20"/>
    <p:sldId id="299" r:id="rId21"/>
    <p:sldId id="302" r:id="rId22"/>
    <p:sldId id="304" r:id="rId23"/>
    <p:sldId id="305" r:id="rId24"/>
    <p:sldId id="333" r:id="rId25"/>
    <p:sldId id="318" r:id="rId26"/>
    <p:sldId id="319" r:id="rId27"/>
    <p:sldId id="320" r:id="rId28"/>
    <p:sldId id="322" r:id="rId29"/>
    <p:sldId id="335" r:id="rId30"/>
    <p:sldId id="326" r:id="rId31"/>
    <p:sldId id="337" r:id="rId32"/>
    <p:sldId id="327" r:id="rId33"/>
    <p:sldId id="336" r:id="rId34"/>
    <p:sldId id="324" r:id="rId35"/>
    <p:sldId id="338" r:id="rId36"/>
    <p:sldId id="339" r:id="rId37"/>
    <p:sldId id="340" r:id="rId38"/>
    <p:sldId id="331" r:id="rId39"/>
    <p:sldId id="349" r:id="rId40"/>
    <p:sldId id="268" r:id="rId41"/>
    <p:sldId id="269" r:id="rId42"/>
    <p:sldId id="323" r:id="rId43"/>
    <p:sldId id="270" r:id="rId44"/>
    <p:sldId id="308" r:id="rId45"/>
    <p:sldId id="274" r:id="rId46"/>
    <p:sldId id="275" r:id="rId47"/>
    <p:sldId id="277" r:id="rId48"/>
    <p:sldId id="279" r:id="rId49"/>
    <p:sldId id="280" r:id="rId50"/>
    <p:sldId id="282" r:id="rId51"/>
    <p:sldId id="284" r:id="rId52"/>
    <p:sldId id="285" r:id="rId53"/>
    <p:sldId id="283" r:id="rId54"/>
    <p:sldId id="287" r:id="rId55"/>
    <p:sldId id="286" r:id="rId56"/>
    <p:sldId id="288" r:id="rId57"/>
    <p:sldId id="341" r:id="rId58"/>
    <p:sldId id="291" r:id="rId59"/>
    <p:sldId id="292" r:id="rId60"/>
    <p:sldId id="294" r:id="rId61"/>
    <p:sldId id="295" r:id="rId62"/>
    <p:sldId id="296" r:id="rId63"/>
    <p:sldId id="298" r:id="rId64"/>
    <p:sldId id="300" r:id="rId65"/>
    <p:sldId id="301" r:id="rId66"/>
    <p:sldId id="309" r:id="rId67"/>
    <p:sldId id="313" r:id="rId68"/>
    <p:sldId id="315" r:id="rId69"/>
    <p:sldId id="316" r:id="rId70"/>
    <p:sldId id="317" r:id="rId71"/>
    <p:sldId id="334" r:id="rId72"/>
    <p:sldId id="332" r:id="rId73"/>
    <p:sldId id="321" r:id="rId74"/>
    <p:sldId id="328" r:id="rId75"/>
    <p:sldId id="329" r:id="rId76"/>
    <p:sldId id="330" r:id="rId77"/>
    <p:sldId id="350" r:id="rId78"/>
    <p:sldId id="351" r:id="rId79"/>
    <p:sldId id="352" r:id="rId80"/>
    <p:sldId id="353" r:id="rId81"/>
    <p:sldId id="342" r:id="rId82"/>
    <p:sldId id="345" r:id="rId83"/>
    <p:sldId id="346" r:id="rId84"/>
    <p:sldId id="347" r:id="rId85"/>
    <p:sldId id="348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FFE89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853" autoAdjust="0"/>
    <p:restoredTop sz="84783" autoAdjust="0"/>
  </p:normalViewPr>
  <p:slideViewPr>
    <p:cSldViewPr>
      <p:cViewPr>
        <p:scale>
          <a:sx n="66" d="100"/>
          <a:sy n="66" d="100"/>
        </p:scale>
        <p:origin x="-1896" y="-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41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9AA74-A973-4F22-9E6C-9193948739D5}" type="datetimeFigureOut">
              <a:rPr lang="tr-TR" smtClean="0"/>
              <a:pPr/>
              <a:t>17.10.2017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1BAAC-501B-45D8-9993-08283420A504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</a:t>
            </a:fld>
            <a:endParaRPr lang="tr-T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11</a:t>
            </a:fld>
            <a:endParaRPr lang="tr-T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12</a:t>
            </a:fld>
            <a:endParaRPr lang="tr-T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13</a:t>
            </a:fld>
            <a:endParaRPr lang="tr-T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14</a:t>
            </a:fld>
            <a:endParaRPr lang="tr-T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15</a:t>
            </a:fld>
            <a:endParaRPr lang="tr-T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16</a:t>
            </a:fld>
            <a:endParaRPr lang="tr-T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17</a:t>
            </a:fld>
            <a:endParaRPr lang="tr-T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18</a:t>
            </a:fld>
            <a:endParaRPr lang="tr-T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19</a:t>
            </a:fld>
            <a:endParaRPr lang="tr-T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20</a:t>
            </a:fld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</a:t>
            </a:fld>
            <a:endParaRPr lang="tr-T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21</a:t>
            </a:fld>
            <a:endParaRPr lang="tr-T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22</a:t>
            </a:fld>
            <a:endParaRPr lang="tr-T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23</a:t>
            </a:fld>
            <a:endParaRPr lang="tr-T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24</a:t>
            </a:fld>
            <a:endParaRPr lang="tr-T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25</a:t>
            </a:fld>
            <a:endParaRPr lang="tr-T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26</a:t>
            </a:fld>
            <a:endParaRPr lang="tr-T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27</a:t>
            </a:fld>
            <a:endParaRPr lang="tr-T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tr-TR" sz="1800" dirty="0" smtClean="0">
                <a:cs typeface="Courier New" pitchFamily="49" charset="0"/>
              </a:rPr>
              <a:t>Non-exact model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Profiling errors and overheads (perf), System overheads (5%), Invisible OS elements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Sporadic activations are not allowed in APP4MC. Therefore, assumptions are involved.</a:t>
            </a:r>
          </a:p>
          <a:p>
            <a:pPr lvl="1"/>
            <a:r>
              <a:rPr lang="tr-TR" sz="1800" dirty="0" smtClean="0">
                <a:cs typeface="Courier New" pitchFamily="49" charset="0"/>
              </a:rPr>
              <a:t>Strict dependencies in APP4MC’s Partitioning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OS does not ensure dependencies, while APP4MC ensures it.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More dependency-loose bin-packing algorithms are now being developed.</a:t>
            </a:r>
          </a:p>
          <a:p>
            <a:pPr lvl="1"/>
            <a:r>
              <a:rPr lang="tr-TR" sz="1800" dirty="0" smtClean="0">
                <a:cs typeface="Courier New" pitchFamily="49" charset="0"/>
              </a:rPr>
              <a:t>Static scheduling approach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APP4MC -&gt; static scheduling approach,  OS -&gt; dynamic scheduling, migration involved</a:t>
            </a:r>
          </a:p>
          <a:p>
            <a:pPr lvl="1"/>
            <a:r>
              <a:rPr lang="tr-TR" sz="1800" dirty="0" smtClean="0">
                <a:cs typeface="Courier New" pitchFamily="49" charset="0"/>
              </a:rPr>
              <a:t>XMOS hardware and tooling limitations</a:t>
            </a:r>
            <a:endParaRPr lang="tr-TR" sz="1500" dirty="0" smtClean="0">
              <a:cs typeface="Courier New" pitchFamily="49" charset="0"/>
            </a:endParaRPr>
          </a:p>
          <a:p>
            <a:pPr lvl="2"/>
            <a:r>
              <a:rPr lang="tr-TR" sz="1500" dirty="0" smtClean="0">
                <a:cs typeface="Courier New" pitchFamily="49" charset="0"/>
              </a:rPr>
              <a:t>Unresolvable sections of code.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Disassembly counting involved.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Core Utilization tracing using registers are only valid for periodic tasks, and are non-exact.</a:t>
            </a:r>
          </a:p>
          <a:p>
            <a:pPr lvl="1"/>
            <a:r>
              <a:rPr lang="tr-TR" sz="1800" dirty="0" smtClean="0">
                <a:cs typeface="Courier New" pitchFamily="49" charset="0"/>
              </a:rPr>
              <a:t>XMOS Application Functionality vs Transparency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Using third party libraries make it harder to have a traceable, distributable system.</a:t>
            </a:r>
          </a:p>
          <a:p>
            <a:pPr lvl="1"/>
            <a:r>
              <a:rPr lang="tr-TR" sz="1800" dirty="0" smtClean="0">
                <a:cs typeface="Courier New" pitchFamily="49" charset="0"/>
              </a:rPr>
              <a:t>Load-balancing limitations of APP4MC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Partitioning algorithms use activation-dependent grouping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Mapping algorithms focuses on reducing max. Computation time.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New approaches will consider n-stage algorithms to also consider load-balancing.</a:t>
            </a:r>
          </a:p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28</a:t>
            </a:fld>
            <a:endParaRPr lang="tr-T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tr-TR" sz="2000" b="1" dirty="0" smtClean="0"/>
              <a:t>Evaluation goal: To fit xCORE applications into APP4MC scope</a:t>
            </a:r>
          </a:p>
          <a:p>
            <a:pPr lvl="1"/>
            <a:r>
              <a:rPr lang="tr-TR" sz="1800" dirty="0" smtClean="0"/>
              <a:t>Parallelization goal = # of cores required exceeded.</a:t>
            </a:r>
          </a:p>
          <a:p>
            <a:pPr lvl="1"/>
            <a:r>
              <a:rPr lang="tr-TR" sz="1800" dirty="0" smtClean="0"/>
              <a:t>Approach = periodic tasks are distributed, sporadic tasks are left undistributed.</a:t>
            </a:r>
          </a:p>
          <a:p>
            <a:pPr lvl="1"/>
            <a:r>
              <a:rPr lang="tr-TR" sz="1800" dirty="0" smtClean="0"/>
              <a:t>For evaluation GET and ST</a:t>
            </a:r>
            <a:r>
              <a:rPr lang="tr-TR" sz="1600" dirty="0" smtClean="0"/>
              <a:t>avg</a:t>
            </a:r>
            <a:r>
              <a:rPr lang="tr-TR" sz="1800" dirty="0" smtClean="0"/>
              <a:t> is calculated, Avg.Util is observed.</a:t>
            </a:r>
          </a:p>
          <a:p>
            <a:pPr lvl="1">
              <a:buNone/>
            </a:pPr>
            <a:endParaRPr lang="tr-TR" sz="1800" dirty="0" smtClean="0"/>
          </a:p>
          <a:p>
            <a:pPr lvl="1"/>
            <a:r>
              <a:rPr lang="tr-TR" sz="1800" dirty="0" smtClean="0"/>
              <a:t>For XMOS, APP4MC model needs to be constrained.</a:t>
            </a:r>
          </a:p>
          <a:p>
            <a:pPr lvl="2"/>
            <a:r>
              <a:rPr lang="tr-TR" sz="1500" dirty="0" smtClean="0"/>
              <a:t>i.e. Sporadic tasks are not distributed.</a:t>
            </a:r>
          </a:p>
          <a:p>
            <a:pPr lvl="2"/>
            <a:r>
              <a:rPr lang="tr-TR" sz="1500" dirty="0" smtClean="0"/>
              <a:t>i.e. Functional  runnables need to be grouped together.</a:t>
            </a:r>
          </a:p>
          <a:p>
            <a:pPr lvl="2"/>
            <a:r>
              <a:rPr lang="tr-TR" sz="1500" dirty="0" smtClean="0"/>
              <a:t>Otherwise the functionality issues are observed in the distribution execution.</a:t>
            </a:r>
          </a:p>
          <a:p>
            <a:pPr lvl="1"/>
            <a:r>
              <a:rPr lang="tr-TR" sz="1800" dirty="0" smtClean="0"/>
              <a:t>Constrained model gave better timing performance.</a:t>
            </a:r>
            <a:endParaRPr lang="tr-TR" sz="2000" smtClean="0"/>
          </a:p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29</a:t>
            </a:fld>
            <a:endParaRPr lang="tr-T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30</a:t>
            </a:fld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</a:t>
            </a:fld>
            <a:endParaRPr lang="tr-T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31</a:t>
            </a:fld>
            <a:endParaRPr lang="tr-T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32</a:t>
            </a:fld>
            <a:endParaRPr lang="tr-T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33</a:t>
            </a:fld>
            <a:endParaRPr lang="tr-T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34</a:t>
            </a:fld>
            <a:endParaRPr lang="tr-T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35</a:t>
            </a:fld>
            <a:endParaRPr lang="tr-T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36</a:t>
            </a:fld>
            <a:endParaRPr lang="tr-T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37</a:t>
            </a:fld>
            <a:endParaRPr lang="tr-T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38</a:t>
            </a:fld>
            <a:endParaRPr lang="tr-T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40</a:t>
            </a:fld>
            <a:endParaRPr lang="tr-T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41</a:t>
            </a:fld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</a:t>
            </a:fld>
            <a:endParaRPr lang="tr-T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r>
              <a:rPr lang="en-US" b="0" baseline="0" dirty="0" smtClean="0"/>
              <a:t>ESSP is a Greedy algorithm. The algorithm considers more, but basically minimizing SLR is correct. Is *bounds* the number of tasks.</a:t>
            </a:r>
            <a:endParaRPr lang="tr-TR" b="0" baseline="0" dirty="0" smtClean="0"/>
          </a:p>
          <a:p>
            <a:pPr>
              <a:buFont typeface="Arial" pitchFamily="34" charset="0"/>
              <a:buNone/>
            </a:pPr>
            <a:r>
              <a:rPr lang="en-US" b="0" baseline="0" dirty="0" smtClean="0"/>
              <a:t>CPP indentifies CP first and assigns tasks afterwards to an *unbounded* number of tasks. _</a:t>
            </a:r>
            <a:r>
              <a:rPr lang="en-US" b="0" baseline="0" dirty="0" err="1" smtClean="0"/>
              <a:t>tf</a:t>
            </a:r>
            <a:r>
              <a:rPr lang="en-US" b="0" baseline="0" dirty="0" smtClean="0"/>
              <a:t>_ calculation is necessary to retain all (or not violate any) order </a:t>
            </a:r>
            <a:r>
              <a:rPr lang="en-US" b="0" baseline="0" dirty="0" err="1" smtClean="0"/>
              <a:t>precedences</a:t>
            </a:r>
            <a:r>
              <a:rPr lang="en-US" b="0" baseline="0" dirty="0" smtClean="0"/>
              <a:t>.</a:t>
            </a: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42</a:t>
            </a:fld>
            <a:endParaRPr lang="tr-T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43</a:t>
            </a:fld>
            <a:endParaRPr lang="tr-T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44</a:t>
            </a:fld>
            <a:endParaRPr lang="tr-T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45</a:t>
            </a:fld>
            <a:endParaRPr lang="tr-T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46</a:t>
            </a:fld>
            <a:endParaRPr lang="tr-T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47</a:t>
            </a:fld>
            <a:endParaRPr lang="tr-T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48</a:t>
            </a:fld>
            <a:endParaRPr lang="tr-T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49</a:t>
            </a:fld>
            <a:endParaRPr lang="tr-T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50</a:t>
            </a:fld>
            <a:endParaRPr lang="tr-T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51</a:t>
            </a:fld>
            <a:endParaRPr 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</a:t>
            </a:fld>
            <a:endParaRPr lang="tr-T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52</a:t>
            </a:fld>
            <a:endParaRPr lang="tr-T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53</a:t>
            </a:fld>
            <a:endParaRPr lang="tr-T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54</a:t>
            </a:fld>
            <a:endParaRPr lang="tr-T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55</a:t>
            </a:fld>
            <a:endParaRPr lang="tr-T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56</a:t>
            </a:fld>
            <a:endParaRPr lang="tr-T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57</a:t>
            </a:fld>
            <a:endParaRPr lang="tr-T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58</a:t>
            </a:fld>
            <a:endParaRPr lang="tr-T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59</a:t>
            </a:fld>
            <a:endParaRPr lang="tr-T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60</a:t>
            </a:fld>
            <a:endParaRPr lang="tr-T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61</a:t>
            </a:fld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</a:t>
            </a:fld>
            <a:endParaRPr lang="tr-T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62</a:t>
            </a:fld>
            <a:endParaRPr lang="tr-T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63</a:t>
            </a:fld>
            <a:endParaRPr lang="tr-T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64</a:t>
            </a:fld>
            <a:endParaRPr lang="tr-T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65</a:t>
            </a:fld>
            <a:endParaRPr lang="tr-TR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66</a:t>
            </a:fld>
            <a:endParaRPr lang="tr-TR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67</a:t>
            </a:fld>
            <a:endParaRPr lang="tr-T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68</a:t>
            </a:fld>
            <a:endParaRPr lang="tr-TR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69</a:t>
            </a:fld>
            <a:endParaRPr lang="tr-TR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70</a:t>
            </a:fld>
            <a:endParaRPr lang="tr-TR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71</a:t>
            </a:fld>
            <a:endParaRPr lang="tr-T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8</a:t>
            </a:fld>
            <a:endParaRPr lang="tr-TR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tr-TR" sz="2000" b="1" dirty="0" smtClean="0"/>
              <a:t>Evaluation goal: To fit xCORE applications into APP4MC scope</a:t>
            </a:r>
          </a:p>
          <a:p>
            <a:pPr lvl="1"/>
            <a:r>
              <a:rPr lang="tr-TR" sz="1800" dirty="0" smtClean="0"/>
              <a:t>Parallelization goal = # of cores required exceeded.</a:t>
            </a:r>
          </a:p>
          <a:p>
            <a:pPr lvl="1"/>
            <a:r>
              <a:rPr lang="tr-TR" sz="1800" dirty="0" smtClean="0"/>
              <a:t>Approach = periodic tasks are distributed, sporadic tasks are left undistributed.</a:t>
            </a:r>
          </a:p>
          <a:p>
            <a:pPr lvl="1"/>
            <a:r>
              <a:rPr lang="tr-TR" sz="1800" dirty="0" smtClean="0"/>
              <a:t>For evaluation GET and ST</a:t>
            </a:r>
            <a:r>
              <a:rPr lang="tr-TR" sz="1600" dirty="0" smtClean="0"/>
              <a:t>avg</a:t>
            </a:r>
            <a:r>
              <a:rPr lang="tr-TR" sz="1800" dirty="0" smtClean="0"/>
              <a:t> is calculated, Avg.Util is observed.</a:t>
            </a:r>
          </a:p>
          <a:p>
            <a:pPr lvl="1">
              <a:buNone/>
            </a:pPr>
            <a:endParaRPr lang="tr-TR" sz="1800" dirty="0" smtClean="0"/>
          </a:p>
          <a:p>
            <a:pPr lvl="1"/>
            <a:r>
              <a:rPr lang="tr-TR" sz="1800" dirty="0" smtClean="0"/>
              <a:t>For XMOS, APP4MC model needs to be constrained.</a:t>
            </a:r>
          </a:p>
          <a:p>
            <a:pPr lvl="2"/>
            <a:r>
              <a:rPr lang="tr-TR" sz="1500" dirty="0" smtClean="0"/>
              <a:t>i.e. Sporadic tasks are not distributed.</a:t>
            </a:r>
          </a:p>
          <a:p>
            <a:pPr lvl="2"/>
            <a:r>
              <a:rPr lang="tr-TR" sz="1500" dirty="0" smtClean="0"/>
              <a:t>i.e. Functional  runnables need to be grouped together.</a:t>
            </a:r>
          </a:p>
          <a:p>
            <a:pPr lvl="2"/>
            <a:r>
              <a:rPr lang="tr-TR" sz="1500" dirty="0" smtClean="0"/>
              <a:t>Otherwise the functionality issues are observed in the distribution execution.</a:t>
            </a:r>
          </a:p>
          <a:p>
            <a:pPr lvl="1"/>
            <a:r>
              <a:rPr lang="tr-TR" sz="1800" dirty="0" smtClean="0"/>
              <a:t>Constrained model gave better timing performance.</a:t>
            </a:r>
            <a:endParaRPr lang="tr-TR" sz="2000" dirty="0" smtClean="0"/>
          </a:p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72</a:t>
            </a:fld>
            <a:endParaRPr lang="tr-TR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73</a:t>
            </a:fld>
            <a:endParaRPr lang="tr-TR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74</a:t>
            </a:fld>
            <a:endParaRPr lang="tr-TR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75</a:t>
            </a:fld>
            <a:endParaRPr lang="tr-TR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76</a:t>
            </a:fld>
            <a:endParaRPr 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9</a:t>
            </a:fld>
            <a:endParaRPr lang="tr-T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10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61D0-F206-46DF-B041-130EFF31EFEA}" type="datetime1">
              <a:rPr lang="en-US" smtClean="0"/>
              <a:pPr/>
              <a:t>10/17/2017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A28F-754A-4A4D-A2F0-50695B697A0F}" type="datetime1">
              <a:rPr lang="en-US" smtClean="0"/>
              <a:pPr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52AC5-E8C4-4342-A629-9A649F2255C3}" type="datetime1">
              <a:rPr lang="en-US" smtClean="0"/>
              <a:pPr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3C625-4BDE-4CC5-A465-26BD8CDEDB1A}" type="datetime1">
              <a:rPr lang="en-US" smtClean="0"/>
              <a:pPr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2B8B-F91E-408B-94EE-FD510D98DA0E}" type="datetime1">
              <a:rPr lang="en-US" smtClean="0"/>
              <a:pPr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874D-EA4C-4775-A593-9863010B39C9}" type="datetime1">
              <a:rPr lang="en-US" smtClean="0"/>
              <a:pPr/>
              <a:t>10/17/2017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C07A0-AB10-482E-A794-C0824D64AD1F}" type="datetime1">
              <a:rPr lang="en-US" smtClean="0"/>
              <a:pPr/>
              <a:t>10/17/2017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597F-6C92-4926-8D5B-6992B0AE9FC4}" type="datetime1">
              <a:rPr lang="en-US" smtClean="0"/>
              <a:pPr/>
              <a:t>10/17/2017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7D0B4-1794-423E-A025-87EFDAEECD19}" type="datetime1">
              <a:rPr lang="en-US" smtClean="0"/>
              <a:pPr/>
              <a:t>10/17/2017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1381-44BE-4B8E-B547-B2EB0BDBB2D7}" type="datetime1">
              <a:rPr lang="en-US" smtClean="0"/>
              <a:pPr/>
              <a:t>10/17/2017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C7ED-B93B-4371-9814-723B99AC2A5A}" type="datetime1">
              <a:rPr lang="en-US" smtClean="0"/>
              <a:pPr/>
              <a:t>10/17/2017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4E26FE-B136-4366-AAB0-D012450BCA15}" type="datetime1">
              <a:rPr lang="en-US" smtClean="0"/>
              <a:pPr/>
              <a:t>10/17/2017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3.png"/><Relationship Id="rId4" Type="http://schemas.openxmlformats.org/officeDocument/2006/relationships/image" Target="../media/image6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5.png"/><Relationship Id="rId4" Type="http://schemas.openxmlformats.org/officeDocument/2006/relationships/oleObject" Target="../embeddings/oleObject1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4495800"/>
            <a:ext cx="2159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smtClean="0"/>
              <a:t>Author of the thesis:</a:t>
            </a:r>
          </a:p>
          <a:p>
            <a:r>
              <a:rPr lang="tr-TR" sz="1600" dirty="0" smtClean="0"/>
              <a:t>Mustafa Özçelikörs</a:t>
            </a:r>
            <a:endParaRPr lang="tr-T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410200"/>
            <a:ext cx="342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400" b="1" dirty="0" smtClean="0"/>
              <a:t>Acknowledgements</a:t>
            </a:r>
          </a:p>
          <a:p>
            <a:pPr algn="r"/>
            <a:r>
              <a:rPr lang="tr-TR" sz="1100" dirty="0" smtClean="0"/>
              <a:t>This work is completed for FH Dortmund IDiAL within APP4MC project as a master thesis project. The project is funded by </a:t>
            </a:r>
            <a:r>
              <a:rPr lang="en-US" sz="1100" dirty="0" smtClean="0"/>
              <a:t>BMBF </a:t>
            </a:r>
            <a:r>
              <a:rPr lang="en-US" sz="1100" dirty="0" err="1" smtClean="0"/>
              <a:t>Fund.Nb</a:t>
            </a:r>
            <a:r>
              <a:rPr lang="en-US" sz="1100" dirty="0" smtClean="0"/>
              <a:t>. 01-S14029K</a:t>
            </a:r>
            <a:r>
              <a:rPr lang="tr-TR" sz="1100" dirty="0" smtClean="0"/>
              <a:t> under Project AMALTHEA4public. A4MCAR project is also granted by The Eclipse Foundation and Google Inc. during Google Summer of Code 2017. </a:t>
            </a:r>
            <a:endParaRPr lang="tr-TR" sz="1100" dirty="0"/>
          </a:p>
        </p:txBody>
      </p:sp>
      <p:pic>
        <p:nvPicPr>
          <p:cNvPr id="1030" name="Picture 6" descr="C:\Users\Mustafa\Desktop\FH-Logo_quadrat-mit-clai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5486400"/>
            <a:ext cx="1143000" cy="11430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590800" y="4419600"/>
            <a:ext cx="2233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smtClean="0"/>
              <a:t>Supervision by:</a:t>
            </a:r>
          </a:p>
          <a:p>
            <a:r>
              <a:rPr lang="tr-TR" sz="1600" dirty="0" smtClean="0"/>
              <a:t>M.Eng. Robert Höttger,</a:t>
            </a:r>
          </a:p>
          <a:p>
            <a:r>
              <a:rPr lang="tr-TR" sz="1600" dirty="0" smtClean="0"/>
              <a:t>Prof. Carsten Wolff</a:t>
            </a:r>
            <a:endParaRPr lang="tr-TR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4343400"/>
            <a:ext cx="1887537" cy="90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5334000"/>
            <a:ext cx="1752600" cy="41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5791200"/>
            <a:ext cx="2017939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10400" y="3505200"/>
            <a:ext cx="1676400" cy="61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33400" y="335280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/>
              <a:t>Master Thesis Collequim submitted as a partial requirement for the degree of:</a:t>
            </a:r>
          </a:p>
          <a:p>
            <a:r>
              <a:rPr lang="tr-TR" sz="1600" dirty="0" smtClean="0"/>
              <a:t>M.Eng., Embedded Systems for Mechatronics</a:t>
            </a:r>
            <a:endParaRPr lang="tr-TR" sz="1600" dirty="0"/>
          </a:p>
        </p:txBody>
      </p:sp>
      <p:pic>
        <p:nvPicPr>
          <p:cNvPr id="1032" name="Picture 8" descr="C:\Users\Mustafa\Desktop\Untitled-1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4800" y="1447800"/>
            <a:ext cx="8610600" cy="15837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3962400"/>
            <a:ext cx="8898877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1600200"/>
            <a:ext cx="3505200" cy="4800600"/>
          </a:xfrm>
        </p:spPr>
        <p:txBody>
          <a:bodyPr>
            <a:normAutofit/>
          </a:bodyPr>
          <a:lstStyle/>
          <a:p>
            <a:pPr lvl="1"/>
            <a:r>
              <a:rPr lang="tr-TR" sz="1800" b="1" dirty="0" smtClean="0"/>
              <a:t>Generating Tasks</a:t>
            </a:r>
          </a:p>
          <a:p>
            <a:pPr lvl="1"/>
            <a:r>
              <a:rPr lang="tr-TR" sz="1800" b="1" dirty="0" smtClean="0"/>
              <a:t>Mapping</a:t>
            </a:r>
          </a:p>
          <a:p>
            <a:pPr lvl="2"/>
            <a:r>
              <a:rPr lang="tr-TR" sz="1600" dirty="0" smtClean="0"/>
              <a:t>ILP-based, GA-based load balancing</a:t>
            </a:r>
          </a:p>
          <a:p>
            <a:pPr lvl="2"/>
            <a:r>
              <a:rPr lang="tr-TR" sz="1600" dirty="0" smtClean="0"/>
              <a:t>Minimizing computation time</a:t>
            </a:r>
          </a:p>
          <a:p>
            <a:pPr lvl="2"/>
            <a:r>
              <a:rPr lang="tr-TR" sz="1600" dirty="0" smtClean="0"/>
              <a:t>Optimization towards energy consumption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600200"/>
            <a:ext cx="3505200" cy="4800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is APP4MC?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 Flow with APP4MC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Modeling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AMALTHEA models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Partitioning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ESSP, CPP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95600" y="6629400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E.M.F</a:t>
            </a:r>
            <a:endParaRPr lang="tr-T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572000" cy="5029200"/>
          </a:xfrm>
        </p:spPr>
        <p:txBody>
          <a:bodyPr>
            <a:normAutofit/>
          </a:bodyPr>
          <a:lstStyle/>
          <a:p>
            <a:pPr lvl="1"/>
            <a:r>
              <a:rPr lang="tr-TR" b="1" dirty="0" smtClean="0"/>
              <a:t>Introduction</a:t>
            </a:r>
          </a:p>
          <a:p>
            <a:pPr lvl="2"/>
            <a:r>
              <a:rPr lang="tr-TR" dirty="0" smtClean="0"/>
              <a:t>Two multi-core controllers</a:t>
            </a:r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>
              <a:buNone/>
            </a:pPr>
            <a:r>
              <a:rPr lang="tr-TR" dirty="0" smtClean="0"/>
              <a:t>16-core                  4-core</a:t>
            </a:r>
          </a:p>
          <a:p>
            <a:pPr lvl="2">
              <a:buNone/>
            </a:pPr>
            <a:endParaRPr lang="tr-TR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447800"/>
            <a:ext cx="4423893" cy="5025542"/>
          </a:xfrm>
          <a:prstGeom prst="rect">
            <a:avLst/>
          </a:prstGeom>
          <a:noFill/>
        </p:spPr>
      </p:pic>
      <p:pic>
        <p:nvPicPr>
          <p:cNvPr id="2050" name="Picture 2" descr="C:\Users\Mustafa\Documents\rccar\ThesisMustafa\v2\Template Thesis\content\images\board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438400"/>
            <a:ext cx="4070314" cy="20177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Mustafa\Documents\rccar\ThesisMustafa\v2\Template Thesis\content\images\hwover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788604"/>
            <a:ext cx="5767737" cy="491699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3733800" cy="50292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Overall Look to A4MCAR</a:t>
            </a:r>
          </a:p>
          <a:p>
            <a:pPr lvl="1"/>
            <a:r>
              <a:rPr lang="tr-TR" sz="2000" b="1" dirty="0" smtClean="0"/>
              <a:t>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3124200" cy="5029200"/>
          </a:xfrm>
        </p:spPr>
        <p:txBody>
          <a:bodyPr>
            <a:normAutofit/>
          </a:bodyPr>
          <a:lstStyle/>
          <a:p>
            <a:r>
              <a:rPr lang="tr-TR" sz="1800" b="1" dirty="0" smtClean="0"/>
              <a:t>Overall Look to A4MCAR</a:t>
            </a:r>
          </a:p>
          <a:p>
            <a:pPr lvl="1"/>
            <a:r>
              <a:rPr lang="tr-TR" sz="1800" b="1" dirty="0" smtClean="0"/>
              <a:t>Mechanical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1266" name="Picture 2" descr="C:\Users\Mustafa\Documents\rccar\ThesisMustafa\v2\Template Thesis\content\images\mechanicalovervi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1447800"/>
            <a:ext cx="4572000" cy="3388591"/>
          </a:xfrm>
          <a:prstGeom prst="rect">
            <a:avLst/>
          </a:prstGeom>
          <a:noFill/>
        </p:spPr>
      </p:pic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5029200"/>
            <a:ext cx="5794375" cy="1600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486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438400"/>
            <a:ext cx="8915400" cy="4365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35262"/>
            <a:ext cx="9144000" cy="521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27" name="Picture 3" descr="C:\Users\Mustafa\Documents\rccar\ThesisMustafa\v2\Template Thesis\content\images\fullfiletre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9163" y="1676400"/>
            <a:ext cx="2434837" cy="4305300"/>
          </a:xfrm>
          <a:prstGeom prst="rect">
            <a:avLst/>
          </a:prstGeom>
          <a:noFill/>
        </p:spPr>
      </p:pic>
      <p:pic>
        <p:nvPicPr>
          <p:cNvPr id="1026" name="Picture 2" descr="C:\Users\Mustafa\Documents\rccar\ThesisMustafa\v2\Template Thesis\content\images\sysmlxmostasksbrief2 (2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743200"/>
            <a:ext cx="6693087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rpicomponent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825749"/>
            <a:ext cx="5875732" cy="495605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28600" y="2286000"/>
            <a:ext cx="1952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Process/threads</a:t>
            </a:r>
          </a:p>
          <a:p>
            <a:r>
              <a:rPr lang="tr-TR" dirty="0" smtClean="0"/>
              <a:t>Mapped memory</a:t>
            </a:r>
          </a:p>
          <a:p>
            <a:r>
              <a:rPr lang="tr-TR" dirty="0" smtClean="0"/>
              <a:t>ST,GET,DL,PER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077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2"/>
            <a:r>
              <a:rPr lang="tr-TR" dirty="0" smtClean="0"/>
              <a:t>Schedulability and traceability (of apps)</a:t>
            </a:r>
          </a:p>
          <a:p>
            <a:pPr lvl="2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959100"/>
            <a:ext cx="5894387" cy="328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pPr lvl="2"/>
            <a:r>
              <a:rPr lang="tr-TR" b="1" dirty="0" smtClean="0"/>
              <a:t>Web </a:t>
            </a:r>
            <a:r>
              <a:rPr lang="tr-TR" b="1" dirty="0" smtClean="0"/>
              <a:t>Front-End Design and Implementation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43000" y="1676400"/>
            <a:ext cx="740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i="1" dirty="0" smtClean="0"/>
              <a:t>Technologies Used: </a:t>
            </a:r>
            <a:r>
              <a:rPr lang="tr-TR" dirty="0" smtClean="0"/>
              <a:t>HTML, CSS, PHP, JavaScript, AJAX, jQuery, Python</a:t>
            </a:r>
            <a:endParaRPr lang="tr-TR" dirty="0"/>
          </a:p>
        </p:txBody>
      </p:sp>
      <p:pic>
        <p:nvPicPr>
          <p:cNvPr id="82946" name="Picture 2" descr="C:\Users\Mustafa\Documents\rccar\ThesisMustafa\v2\Template Thesis\content\images\we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589486" y="2286000"/>
            <a:ext cx="5781798" cy="4343400"/>
          </a:xfrm>
          <a:prstGeom prst="rect">
            <a:avLst/>
          </a:prstGeom>
          <a:noFill/>
        </p:spPr>
      </p:pic>
      <p:pic>
        <p:nvPicPr>
          <p:cNvPr id="82947" name="Picture 3" descr="C:\Users\Mustafa\Documents\rccar\ThesisMustafa\v2\Template Thesis\content\images\web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200" y="2286000"/>
            <a:ext cx="4970174" cy="3276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Contents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572000" cy="4800600"/>
          </a:xfrm>
        </p:spPr>
        <p:txBody>
          <a:bodyPr>
            <a:normAutofit/>
          </a:bodyPr>
          <a:lstStyle/>
          <a:p>
            <a:r>
              <a:rPr lang="tr-TR" sz="2000" dirty="0" smtClean="0"/>
              <a:t>Introduction</a:t>
            </a:r>
          </a:p>
          <a:p>
            <a:pPr lvl="1"/>
            <a:r>
              <a:rPr lang="tr-TR" sz="1800" dirty="0" smtClean="0"/>
              <a:t>Overview</a:t>
            </a:r>
          </a:p>
          <a:p>
            <a:pPr lvl="1"/>
            <a:r>
              <a:rPr lang="tr-TR" sz="1800" dirty="0" smtClean="0"/>
              <a:t>Problem and Solution</a:t>
            </a:r>
          </a:p>
          <a:p>
            <a:pPr lvl="1"/>
            <a:r>
              <a:rPr lang="tr-TR" sz="1800" dirty="0" smtClean="0"/>
              <a:t>Motivations</a:t>
            </a:r>
          </a:p>
          <a:p>
            <a:pPr lvl="1"/>
            <a:r>
              <a:rPr lang="tr-TR" sz="1800" dirty="0" smtClean="0"/>
              <a:t>Goals and Contributions</a:t>
            </a:r>
          </a:p>
          <a:p>
            <a:pPr lvl="1"/>
            <a:r>
              <a:rPr lang="tr-TR" sz="1800" dirty="0" smtClean="0"/>
              <a:t>Events and Publications</a:t>
            </a:r>
          </a:p>
          <a:p>
            <a:r>
              <a:rPr lang="tr-TR" sz="2000" dirty="0" smtClean="0"/>
              <a:t>Parallel Programming Basics</a:t>
            </a:r>
          </a:p>
          <a:p>
            <a:pPr lvl="1"/>
            <a:r>
              <a:rPr lang="tr-TR" sz="1800" dirty="0" smtClean="0"/>
              <a:t>Definitions</a:t>
            </a:r>
          </a:p>
          <a:p>
            <a:pPr lvl="1"/>
            <a:r>
              <a:rPr lang="tr-TR" sz="1800" dirty="0" smtClean="0"/>
              <a:t>Design Techniques</a:t>
            </a:r>
          </a:p>
          <a:p>
            <a:pPr lvl="1"/>
            <a:r>
              <a:rPr lang="tr-TR" sz="1800" dirty="0" smtClean="0"/>
              <a:t>Synchronization</a:t>
            </a:r>
          </a:p>
          <a:p>
            <a:pPr lvl="1"/>
            <a:r>
              <a:rPr lang="tr-TR" sz="1800" dirty="0" smtClean="0"/>
              <a:t>Scheduling Analysis</a:t>
            </a:r>
          </a:p>
          <a:p>
            <a:pPr lvl="1"/>
            <a:r>
              <a:rPr lang="tr-TR" sz="1800" dirty="0" smtClean="0"/>
              <a:t>Optimization</a:t>
            </a:r>
          </a:p>
          <a:p>
            <a:r>
              <a:rPr lang="tr-TR" sz="2000" dirty="0" smtClean="0"/>
              <a:t>APP4MC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43400" y="1524000"/>
            <a:ext cx="4572000" cy="50292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 and Implementation of A4MCAR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Overall Look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Development Workflow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 Infrastructure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Low-level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High-level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baseline="0" dirty="0" smtClean="0"/>
              <a:t>Web</a:t>
            </a:r>
            <a:r>
              <a:rPr lang="tr-TR" dirty="0" smtClean="0"/>
              <a:t> Interface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Android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Tracing</a:t>
            </a:r>
            <a:endParaRPr lang="tr-TR" sz="2000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Software Distribution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tr-TR" sz="2000" dirty="0" smtClean="0"/>
              <a:t>Reducing Power Consumption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dirty="0" smtClean="0"/>
              <a:t>Distributions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Comparison</a:t>
            </a: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sz="2000" dirty="0" smtClean="0"/>
              <a:t>Conclusions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Dummy Graph</a:t>
            </a:r>
          </a:p>
          <a:p>
            <a:pPr lvl="2"/>
            <a:r>
              <a:rPr lang="tr-TR" dirty="0" smtClean="0"/>
              <a:t>Multi-threaded, 200x200 matrix mult.</a:t>
            </a:r>
          </a:p>
          <a:p>
            <a:pPr lvl="2"/>
            <a:r>
              <a:rPr lang="tr-TR" dirty="0" smtClean="0"/>
              <a:t>To demonstrate “partitioning”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2946" name="Picture 2" descr="C:\Users\Mustafa\Documents\rccar\ThesisMustafa\v2\Template Thesis\content\images\dummygraph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124200"/>
            <a:ext cx="3657600" cy="3576433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1371600"/>
            <a:ext cx="2819400" cy="295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8001000" y="1600200"/>
            <a:ext cx="914400" cy="838200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Rectangle 7"/>
          <p:cNvSpPr/>
          <p:nvPr/>
        </p:nvSpPr>
        <p:spPr>
          <a:xfrm>
            <a:off x="4800600" y="4495800"/>
            <a:ext cx="419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tr-TR" b="1" dirty="0" smtClean="0"/>
              <a:t>Dummy Loads</a:t>
            </a:r>
          </a:p>
          <a:p>
            <a:pPr lvl="2"/>
            <a:r>
              <a:rPr lang="tr-TR" dirty="0" smtClean="0"/>
              <a:t>Random matrix multiplication 1000 x 1000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Mustafa\Documents\rccar\ThesisMustafa\v2\Template Thesis\content\images\displaybutton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48000"/>
            <a:ext cx="4876800" cy="248987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41910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Touchscreen</a:t>
            </a:r>
          </a:p>
          <a:p>
            <a:pPr lvl="2"/>
            <a:r>
              <a:rPr lang="tr-TR" sz="1600" dirty="0" smtClean="0"/>
              <a:t>HDMI Toucshscreen, pygame</a:t>
            </a:r>
          </a:p>
          <a:p>
            <a:pPr lvl="1">
              <a:buNone/>
            </a:pPr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6018" name="Picture 2" descr="C:\Users\Mustafa\Documents\rccar\ThesisMustafa\v2\Template Thesis\content\images\display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9896" y="1295400"/>
            <a:ext cx="4204104" cy="556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ustafa\Documents\rccar\ThesisMustafa\v2\Template Thesis\content\images\bluetoothcomman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4191000"/>
            <a:ext cx="2880339" cy="1295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androidapp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3428999"/>
            <a:ext cx="5829553" cy="3281661"/>
          </a:xfrm>
          <a:prstGeom prst="rect">
            <a:avLst/>
          </a:prstGeom>
          <a:noFill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66858" y="1600200"/>
            <a:ext cx="3827879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Connector 12"/>
          <p:cNvCxnSpPr/>
          <p:nvPr/>
        </p:nvCxnSpPr>
        <p:spPr>
          <a:xfrm rot="16200000" flipH="1">
            <a:off x="6286500" y="3238500"/>
            <a:ext cx="9144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7696200" cy="56388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Gathering Information</a:t>
            </a:r>
          </a:p>
          <a:p>
            <a:pPr>
              <a:buNone/>
            </a:pPr>
            <a:r>
              <a:rPr lang="tr-TR" sz="2000" b="1" dirty="0" smtClean="0"/>
              <a:t>	to Model with AMALTHEA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895600"/>
            <a:ext cx="7772400" cy="2704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410200" y="2286000"/>
            <a:ext cx="3267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smtClean="0"/>
              <a:t>(Nondeterministic tasks result in ‘Unresolved’)</a:t>
            </a:r>
            <a:endParaRPr lang="tr-TR" sz="1200" dirty="0"/>
          </a:p>
        </p:txBody>
      </p:sp>
      <p:cxnSp>
        <p:nvCxnSpPr>
          <p:cNvPr id="8" name="Straight Connector 7"/>
          <p:cNvCxnSpPr>
            <a:stCxn id="6" idx="2"/>
          </p:cNvCxnSpPr>
          <p:nvPr/>
        </p:nvCxnSpPr>
        <p:spPr>
          <a:xfrm rot="5400000">
            <a:off x="6365479" y="2293521"/>
            <a:ext cx="408801" cy="947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6" name="Picture 4" descr="C:\Users\Mustafa\Documents\rccar\ThesisMustafa\v2\Template Thesis\content\images\tracecompasscommand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4038600"/>
            <a:ext cx="5692775" cy="8763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7696200" cy="56388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Obtaining/Visualizing System Traces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905000"/>
            <a:ext cx="7702550" cy="1803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 descr="C:\Users\Mustafa\Documents\rccar\ThesisMustafa\v2\Template Thesis\content\images\tracecompass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3733800"/>
            <a:ext cx="3962400" cy="29892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0198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Implementations regarding </a:t>
            </a:r>
          </a:p>
          <a:p>
            <a:pPr>
              <a:buNone/>
            </a:pPr>
            <a:r>
              <a:rPr lang="tr-TR" sz="2000" b="1" dirty="0" smtClean="0"/>
              <a:t>	evaluation metrics</a:t>
            </a:r>
          </a:p>
          <a:p>
            <a:pPr lvl="1"/>
            <a:endParaRPr lang="tr-TR" sz="2000" b="1" dirty="0" smtClean="0"/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7" name="Picture 4" descr="C:\Users\Mustafa\Documents\rccar\ThesisMustafa\v2\Template Thesis\content\images\a4mcartim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667000"/>
            <a:ext cx="4132199" cy="384987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657600"/>
            <a:ext cx="4280921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62600" y="1600200"/>
            <a:ext cx="3276600" cy="931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86400" y="457200"/>
            <a:ext cx="335335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Software Distribution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4495800"/>
            <a:ext cx="383755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7" name="Straight Connector 26"/>
          <p:cNvCxnSpPr/>
          <p:nvPr/>
        </p:nvCxnSpPr>
        <p:spPr>
          <a:xfrm rot="5400000">
            <a:off x="3886200" y="4267200"/>
            <a:ext cx="304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1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524000"/>
            <a:ext cx="8001000" cy="2571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57150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Reducing Power Consumption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528762"/>
            <a:ext cx="6074828" cy="372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1139" name="Picture 3" descr="C:\Users\Mustafa\Documents\rccar\ThesisMustafa\v2\Template Thesis\content\images\dvfsexplanati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4267200"/>
            <a:ext cx="3200400" cy="2347534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2590800" y="2895600"/>
            <a:ext cx="2286000" cy="1143000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00200"/>
            <a:ext cx="7909194" cy="280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334000"/>
          </a:xfrm>
        </p:spPr>
        <p:txBody>
          <a:bodyPr>
            <a:normAutofit/>
          </a:bodyPr>
          <a:lstStyle/>
          <a:p>
            <a:r>
              <a:rPr lang="tr-TR" sz="2000" b="1" dirty="0" smtClean="0">
                <a:cs typeface="Courier New" pitchFamily="49" charset="0"/>
              </a:rPr>
              <a:t>Limitations and Constrains</a:t>
            </a:r>
          </a:p>
          <a:p>
            <a:pPr lvl="1"/>
            <a:endParaRPr lang="tr-TR" sz="18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4706266"/>
            <a:ext cx="5257800" cy="185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5181600"/>
            <a:ext cx="5284788" cy="934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Straight Arrow Connector 9"/>
          <p:cNvCxnSpPr/>
          <p:nvPr/>
        </p:nvCxnSpPr>
        <p:spPr>
          <a:xfrm rot="10800000">
            <a:off x="6553201" y="5637211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86600" y="5483423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Stability problems</a:t>
            </a:r>
            <a:endParaRPr lang="tr-TR" sz="1400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371600"/>
            <a:ext cx="901729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Connector 12"/>
          <p:cNvCxnSpPr/>
          <p:nvPr/>
        </p:nvCxnSpPr>
        <p:spPr>
          <a:xfrm rot="10800000" flipV="1">
            <a:off x="4953000" y="4648200"/>
            <a:ext cx="4572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572000" cy="5029200"/>
          </a:xfrm>
        </p:spPr>
        <p:txBody>
          <a:bodyPr>
            <a:normAutofit fontScale="92500" lnSpcReduction="20000"/>
          </a:bodyPr>
          <a:lstStyle/>
          <a:p>
            <a:r>
              <a:rPr lang="tr-TR" sz="2400" b="1" dirty="0" smtClean="0"/>
              <a:t>Overview</a:t>
            </a:r>
          </a:p>
          <a:p>
            <a:pPr lvl="1"/>
            <a:r>
              <a:rPr lang="tr-TR" sz="2200" b="1" dirty="0" smtClean="0"/>
              <a:t>APP4MC</a:t>
            </a:r>
          </a:p>
          <a:p>
            <a:pPr lvl="2"/>
            <a:r>
              <a:rPr lang="tr-TR" sz="1900" dirty="0" smtClean="0"/>
              <a:t>Embedded-multicore  system design platform</a:t>
            </a:r>
          </a:p>
          <a:p>
            <a:pPr lvl="2"/>
            <a:r>
              <a:rPr lang="tr-TR" sz="1900" dirty="0" smtClean="0"/>
              <a:t>Automotive domain</a:t>
            </a:r>
          </a:p>
          <a:p>
            <a:pPr lvl="2"/>
            <a:r>
              <a:rPr lang="tr-TR" sz="1900" dirty="0" smtClean="0"/>
              <a:t>Sw deployment through Sw and Hw modeling</a:t>
            </a:r>
          </a:p>
          <a:p>
            <a:pPr lvl="1"/>
            <a:r>
              <a:rPr lang="tr-TR" sz="2200" b="1" dirty="0" smtClean="0"/>
              <a:t>A4MCAR</a:t>
            </a:r>
          </a:p>
          <a:p>
            <a:pPr lvl="2"/>
            <a:r>
              <a:rPr lang="tr-TR" sz="1900" dirty="0" smtClean="0"/>
              <a:t>Demonstrator to APP4MC</a:t>
            </a:r>
          </a:p>
          <a:p>
            <a:pPr lvl="2"/>
            <a:r>
              <a:rPr lang="tr-TR" sz="1900" dirty="0" smtClean="0"/>
              <a:t>Features schedulable and traceable software</a:t>
            </a:r>
          </a:p>
          <a:p>
            <a:pPr lvl="2"/>
            <a:r>
              <a:rPr lang="tr-TR" sz="1900" dirty="0" smtClean="0"/>
              <a:t>Has many applications</a:t>
            </a:r>
          </a:p>
          <a:p>
            <a:pPr lvl="1"/>
            <a:r>
              <a:rPr lang="tr-TR" sz="2200" b="1" dirty="0" smtClean="0"/>
              <a:t>Problem and Solution</a:t>
            </a:r>
          </a:p>
          <a:p>
            <a:pPr lvl="2"/>
            <a:r>
              <a:rPr lang="tr-TR" sz="1900" dirty="0" smtClean="0"/>
              <a:t>Distribute software efficiently between cores, considering optimization goals</a:t>
            </a:r>
          </a:p>
          <a:p>
            <a:pPr lvl="2"/>
            <a:r>
              <a:rPr lang="tr-TR" sz="1900" dirty="0" smtClean="0"/>
              <a:t>As a solution, APP4MC results are evaluated and presented.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066800"/>
            <a:ext cx="3890493" cy="4419600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5638800"/>
            <a:ext cx="20905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600200"/>
            <a:ext cx="7162800" cy="5170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2192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HL Comparison &amp;Evaluation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600200"/>
            <a:ext cx="7162800" cy="5170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2192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HL Comparison &amp;Evaluation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990600" y="3048000"/>
            <a:ext cx="7467600" cy="685800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rgbClr val="FF0000">
                <a:alpha val="2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" name="Straight Connector 7"/>
          <p:cNvCxnSpPr/>
          <p:nvPr/>
        </p:nvCxnSpPr>
        <p:spPr>
          <a:xfrm rot="10800000" flipV="1">
            <a:off x="533400" y="3429000"/>
            <a:ext cx="3810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3581400"/>
            <a:ext cx="787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smtClean="0"/>
              <a:t>Worse</a:t>
            </a:r>
          </a:p>
          <a:p>
            <a:r>
              <a:rPr lang="tr-TR" sz="1200" dirty="0" smtClean="0"/>
              <a:t>For</a:t>
            </a:r>
          </a:p>
          <a:p>
            <a:r>
              <a:rPr lang="tr-TR" sz="1200" dirty="0" smtClean="0"/>
              <a:t>APP4MC</a:t>
            </a:r>
            <a:endParaRPr lang="tr-T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Traces (from Eclipse TraceCompass)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7042" name="Picture 2" descr="C:\Users\Mustafa\Documents\rccar\ThesisMustafa\v2\Template Thesis\content\images\tracesAvgStre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828800"/>
            <a:ext cx="7467600" cy="48348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600200"/>
            <a:ext cx="7162800" cy="5170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2192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HL Comparison &amp;Evaluation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990600" y="1828800"/>
            <a:ext cx="7467600" cy="685800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rgbClr val="FF0000">
                <a:alpha val="2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" name="Straight Connector 7"/>
          <p:cNvCxnSpPr/>
          <p:nvPr/>
        </p:nvCxnSpPr>
        <p:spPr>
          <a:xfrm rot="10800000" flipV="1">
            <a:off x="762000" y="2057400"/>
            <a:ext cx="3810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2209800"/>
            <a:ext cx="787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smtClean="0"/>
              <a:t>Best</a:t>
            </a:r>
          </a:p>
          <a:p>
            <a:r>
              <a:rPr lang="tr-TR" sz="1200" dirty="0" smtClean="0"/>
              <a:t>For</a:t>
            </a:r>
          </a:p>
          <a:p>
            <a:r>
              <a:rPr lang="tr-TR" sz="1200" dirty="0" smtClean="0"/>
              <a:t>APP4MC</a:t>
            </a:r>
            <a:endParaRPr lang="tr-TR" sz="1200" dirty="0"/>
          </a:p>
        </p:txBody>
      </p:sp>
      <p:pic>
        <p:nvPicPr>
          <p:cNvPr id="86018" name="Picture 2" descr="C:\Users\Mustafa\Desktop\thumb_up16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43800" y="1143000"/>
            <a:ext cx="487362" cy="487362"/>
          </a:xfrm>
          <a:prstGeom prst="rect">
            <a:avLst/>
          </a:prstGeom>
          <a:noFill/>
        </p:spPr>
      </p:pic>
      <p:pic>
        <p:nvPicPr>
          <p:cNvPr id="11" name="Picture 2" descr="C:\Users\Mustafa\Desktop\thumb_up16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1143000"/>
            <a:ext cx="487362" cy="487362"/>
          </a:xfrm>
          <a:prstGeom prst="rect">
            <a:avLst/>
          </a:prstGeom>
          <a:noFill/>
        </p:spPr>
      </p:pic>
      <p:pic>
        <p:nvPicPr>
          <p:cNvPr id="12" name="Picture 2" descr="C:\Users\Mustafa\Desktop\thumb_up16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143000"/>
            <a:ext cx="487362" cy="487362"/>
          </a:xfrm>
          <a:prstGeom prst="rect">
            <a:avLst/>
          </a:prstGeom>
          <a:noFill/>
        </p:spPr>
      </p:pic>
      <p:pic>
        <p:nvPicPr>
          <p:cNvPr id="13" name="Picture 2" descr="C:\Users\Mustafa\Desktop\thumb_up16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1143000"/>
            <a:ext cx="487362" cy="487362"/>
          </a:xfrm>
          <a:prstGeom prst="rect">
            <a:avLst/>
          </a:prstGeom>
          <a:noFill/>
        </p:spPr>
      </p:pic>
      <p:pic>
        <p:nvPicPr>
          <p:cNvPr id="14" name="Picture 2" descr="C:\Users\Mustafa\Desktop\thumb_up16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1143000"/>
            <a:ext cx="487362" cy="4873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Traces (from Eclipse TraceCompass)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6018" name="Picture 2" descr="C:\Users\Mustafa\Documents\rccar\ThesisMustafa\v2\Template Thesis\content\images\traceswStrea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1806" y="1828800"/>
            <a:ext cx="7401594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600200"/>
            <a:ext cx="7162800" cy="5170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2192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HL Comparison &amp;Evaluation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cxnSp>
        <p:nvCxnSpPr>
          <p:cNvPr id="8" name="Straight Connector 7"/>
          <p:cNvCxnSpPr/>
          <p:nvPr/>
        </p:nvCxnSpPr>
        <p:spPr>
          <a:xfrm rot="10800000" flipV="1">
            <a:off x="762000" y="4572000"/>
            <a:ext cx="3810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6200" y="4796135"/>
            <a:ext cx="1166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smtClean="0"/>
              <a:t>Slight Gain</a:t>
            </a:r>
          </a:p>
          <a:p>
            <a:r>
              <a:rPr lang="tr-TR" sz="1200" dirty="0" smtClean="0"/>
              <a:t>in Power Cons.</a:t>
            </a:r>
            <a:endParaRPr lang="tr-TR" sz="1200" dirty="0"/>
          </a:p>
        </p:txBody>
      </p:sp>
      <p:sp>
        <p:nvSpPr>
          <p:cNvPr id="10" name="Rectangle 9"/>
          <p:cNvSpPr/>
          <p:nvPr/>
        </p:nvSpPr>
        <p:spPr>
          <a:xfrm>
            <a:off x="1066800" y="4267200"/>
            <a:ext cx="7467600" cy="685800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rgbClr val="FF0000">
                <a:alpha val="2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Rectangle 10"/>
          <p:cNvSpPr/>
          <p:nvPr/>
        </p:nvSpPr>
        <p:spPr>
          <a:xfrm>
            <a:off x="1066800" y="1828800"/>
            <a:ext cx="7467600" cy="685800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rgbClr val="FF0000">
                <a:alpha val="2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Conclusions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371600"/>
            <a:ext cx="7543800" cy="539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Further Work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2" descr="C:\Users\Mustafa\Desktop\Rover_with_Compa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4572000"/>
            <a:ext cx="3251201" cy="1981200"/>
          </a:xfrm>
          <a:prstGeom prst="rect">
            <a:avLst/>
          </a:prstGeom>
          <a:noFill/>
        </p:spPr>
      </p:pic>
      <p:pic>
        <p:nvPicPr>
          <p:cNvPr id="6" name="Picture 3" descr="C:\Users\Mustafa\Desktop\Rover_Web_Interfac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152400"/>
            <a:ext cx="3397395" cy="433662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57200" y="1524000"/>
            <a:ext cx="39169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Finer-grained apps</a:t>
            </a:r>
          </a:p>
          <a:p>
            <a:r>
              <a:rPr lang="tr-TR" dirty="0" smtClean="0"/>
              <a:t>Uniform software</a:t>
            </a:r>
          </a:p>
          <a:p>
            <a:r>
              <a:rPr lang="tr-TR" dirty="0" smtClean="0"/>
              <a:t>Real-time kernel patches (if required)</a:t>
            </a:r>
          </a:p>
          <a:p>
            <a:r>
              <a:rPr lang="tr-TR" dirty="0" smtClean="0"/>
              <a:t>Cloud interaction</a:t>
            </a:r>
          </a:p>
          <a:p>
            <a:r>
              <a:rPr lang="tr-TR" dirty="0" smtClean="0"/>
              <a:t>Automotive-HMI developments</a:t>
            </a:r>
          </a:p>
          <a:p>
            <a:r>
              <a:rPr lang="tr-TR" dirty="0" smtClean="0"/>
              <a:t>More sensors &amp; custom PCB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3352800"/>
            <a:ext cx="2168761" cy="103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95454" y="4876800"/>
            <a:ext cx="2000454" cy="156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6" name="Picture 2" descr="C:\Users\Mustafa\Documents\rccar\ExtraStuff_PhotosVideos\APPSTACLE\dashboard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05000" y="4536580"/>
            <a:ext cx="3657600" cy="20928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90600" y="3276600"/>
            <a:ext cx="7467600" cy="667512"/>
          </a:xfrm>
        </p:spPr>
        <p:txBody>
          <a:bodyPr>
            <a:noAutofit/>
          </a:bodyPr>
          <a:lstStyle/>
          <a:p>
            <a:r>
              <a:rPr lang="tr-TR" sz="6600" dirty="0" smtClean="0">
                <a:latin typeface="Libel Suit Rg" pitchFamily="34" charset="0"/>
              </a:rPr>
              <a:t>Thanks for Your Attention </a:t>
            </a:r>
            <a:r>
              <a:rPr lang="tr-TR" sz="6600" dirty="0" smtClean="0">
                <a:latin typeface="Libel Suit Rg" pitchFamily="34" charset="0"/>
              </a:rPr>
              <a:t>!</a:t>
            </a:r>
            <a:br>
              <a:rPr lang="tr-TR" sz="6600" dirty="0" smtClean="0">
                <a:latin typeface="Libel Suit Rg" pitchFamily="34" charset="0"/>
              </a:rPr>
            </a:br>
            <a:r>
              <a:rPr lang="tr-TR" sz="6600" dirty="0" smtClean="0">
                <a:latin typeface="Libel Suit Rg" pitchFamily="34" charset="0"/>
              </a:rPr>
              <a:t>    </a:t>
            </a:r>
            <a:r>
              <a:rPr lang="tr-TR" sz="6600" dirty="0" smtClean="0">
                <a:solidFill>
                  <a:srgbClr val="FFC000"/>
                </a:solidFill>
                <a:latin typeface="Libel Suit Rg" pitchFamily="34" charset="0"/>
              </a:rPr>
              <a:t>- Demo and Questions -</a:t>
            </a:r>
            <a:endParaRPr lang="tr-TR" sz="6600" dirty="0">
              <a:solidFill>
                <a:srgbClr val="FFC000"/>
              </a:solidFill>
              <a:latin typeface="Libel Suit Rg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599" y="5257800"/>
            <a:ext cx="2702161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6670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tr-TR" sz="7200" b="1" dirty="0" smtClean="0"/>
              <a:t>-- Auxillary Slides --</a:t>
            </a:r>
            <a:endParaRPr lang="tr-TR" sz="7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5720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Motivations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</a:t>
            </a:r>
            <a:r>
              <a:rPr lang="tr-TR" b="1" dirty="0" smtClean="0"/>
              <a:t>multi-core</a:t>
            </a:r>
            <a:r>
              <a:rPr lang="tr-TR" dirty="0" smtClean="0"/>
              <a:t> processors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</a:t>
            </a:r>
            <a:r>
              <a:rPr lang="tr-TR" dirty="0" smtClean="0"/>
              <a:t>of algorithms, </a:t>
            </a:r>
            <a:r>
              <a:rPr lang="tr-TR" b="1" dirty="0" smtClean="0"/>
              <a:t>applications</a:t>
            </a:r>
            <a:r>
              <a:rPr lang="tr-TR" dirty="0" smtClean="0"/>
              <a:t>, and application domains.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</a:t>
            </a:r>
            <a:r>
              <a:rPr lang="tr-TR" b="1" dirty="0" smtClean="0"/>
              <a:t>new trends </a:t>
            </a:r>
            <a:r>
              <a:rPr lang="tr-TR" dirty="0" smtClean="0"/>
              <a:t>in parallel computing</a:t>
            </a:r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Model-based</a:t>
            </a:r>
            <a:r>
              <a:rPr lang="tr-TR" dirty="0" smtClean="0"/>
              <a:t> </a:t>
            </a:r>
            <a:r>
              <a:rPr lang="tr-TR" dirty="0" smtClean="0"/>
              <a:t>development</a:t>
            </a:r>
          </a:p>
          <a:p>
            <a:pPr lvl="2">
              <a:buFont typeface="Arial" pitchFamily="34" charset="0"/>
              <a:buChar char="•"/>
            </a:pPr>
            <a:r>
              <a:rPr lang="tr-TR" sz="2200" dirty="0" smtClean="0"/>
              <a:t>Developing </a:t>
            </a:r>
            <a:r>
              <a:rPr lang="tr-TR" sz="2200" b="1" dirty="0" smtClean="0"/>
              <a:t>open-source</a:t>
            </a:r>
            <a:r>
              <a:rPr lang="tr-TR" sz="2200" dirty="0" smtClean="0"/>
              <a:t>!!!</a:t>
            </a:r>
          </a:p>
          <a:p>
            <a:pPr>
              <a:buNone/>
            </a:pPr>
            <a:r>
              <a:rPr lang="tr-TR" sz="2400" b="1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5638800"/>
            <a:ext cx="20905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C:\Users\Mustafa\Desktop\slayt_resimler\header-gliwOS_web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1600200"/>
            <a:ext cx="3760787" cy="1977148"/>
          </a:xfrm>
          <a:prstGeom prst="rect">
            <a:avLst/>
          </a:prstGeom>
          <a:noFill/>
        </p:spPr>
      </p:pic>
      <p:pic>
        <p:nvPicPr>
          <p:cNvPr id="2051" name="Picture 3" descr="C:\Users\Mustafa\Desktop\eclipse-800x18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0" y="4648200"/>
            <a:ext cx="3048000" cy="716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Modeling</a:t>
            </a:r>
          </a:p>
          <a:p>
            <a:pPr lvl="1"/>
            <a:r>
              <a:rPr lang="tr-TR" sz="2200" dirty="0" smtClean="0"/>
              <a:t>E.M.F., AMALTHEA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9218" name="Picture 2" descr="C:\Users\Mustafa\Documents\rccar\ThesisMustafa\v2\Template Thesis\content\images\app4mcmod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514600"/>
            <a:ext cx="7354664" cy="3733800"/>
          </a:xfrm>
          <a:prstGeom prst="rect">
            <a:avLst/>
          </a:prstGeom>
          <a:noFill/>
        </p:spPr>
      </p:pic>
      <p:pic>
        <p:nvPicPr>
          <p:cNvPr id="9219" name="Picture 3" descr="C:\Users\Mustafa\Documents\rccar\ThesisMustafa\v2\Template Thesis\content\images\overallmode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838200"/>
            <a:ext cx="3439948" cy="321606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752600"/>
            <a:ext cx="8534399" cy="5045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1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Partitioning based upon Graph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6356" y="6627168"/>
            <a:ext cx="3268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 smtClean="0"/>
              <a:t>(image from Robert Höttger, ESM DPS WS 2015/2016, FH Dortmund)</a:t>
            </a:r>
            <a:endParaRPr lang="tr-TR" sz="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4419600"/>
            <a:ext cx="2133600" cy="212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6705600" cy="2971800"/>
          </a:xfrm>
        </p:spPr>
        <p:txBody>
          <a:bodyPr>
            <a:normAutofit fontScale="92500" lnSpcReduction="10000"/>
          </a:bodyPr>
          <a:lstStyle/>
          <a:p>
            <a:r>
              <a:rPr lang="tr-TR" sz="2000" b="1" dirty="0" smtClean="0"/>
              <a:t>Partitioning</a:t>
            </a:r>
          </a:p>
          <a:p>
            <a:pPr lvl="1"/>
            <a:r>
              <a:rPr lang="tr-TR" sz="2000" b="1" dirty="0" smtClean="0"/>
              <a:t>Options: </a:t>
            </a:r>
            <a:r>
              <a:rPr lang="tr-TR" sz="2000" dirty="0" smtClean="0"/>
              <a:t>ESSP, CPP</a:t>
            </a:r>
          </a:p>
          <a:p>
            <a:pPr lvl="1"/>
            <a:r>
              <a:rPr lang="tr-TR" sz="2000" b="1" dirty="0" smtClean="0"/>
              <a:t>ESSP:</a:t>
            </a:r>
          </a:p>
          <a:p>
            <a:pPr lvl="2"/>
            <a:r>
              <a:rPr lang="tr-TR" sz="1800" dirty="0" smtClean="0"/>
              <a:t>Greedy algorithm.</a:t>
            </a:r>
          </a:p>
          <a:p>
            <a:pPr lvl="2"/>
            <a:r>
              <a:rPr lang="tr-TR" sz="1800" dirty="0" smtClean="0"/>
              <a:t>Nodes assigned to a task that minimizes overall schedule length.</a:t>
            </a:r>
            <a:endParaRPr lang="tr-TR" sz="1800" i="1" dirty="0" smtClean="0">
              <a:solidFill>
                <a:srgbClr val="0000FF"/>
              </a:solidFill>
            </a:endParaRPr>
          </a:p>
          <a:p>
            <a:pPr lvl="1"/>
            <a:r>
              <a:rPr lang="tr-TR" sz="2000" b="1" dirty="0" smtClean="0"/>
              <a:t>CPP:</a:t>
            </a:r>
          </a:p>
          <a:p>
            <a:pPr lvl="2"/>
            <a:r>
              <a:rPr lang="tr-TR" sz="1800" dirty="0" smtClean="0"/>
              <a:t>I</a:t>
            </a:r>
            <a:r>
              <a:rPr lang="en-US" sz="1800" dirty="0" err="1" smtClean="0"/>
              <a:t>dentifies</a:t>
            </a:r>
            <a:r>
              <a:rPr lang="en-US" sz="1800" dirty="0" smtClean="0"/>
              <a:t> CP first</a:t>
            </a:r>
            <a:r>
              <a:rPr lang="tr-TR" sz="1800" dirty="0" smtClean="0"/>
              <a:t>.</a:t>
            </a:r>
          </a:p>
          <a:p>
            <a:pPr lvl="2"/>
            <a:r>
              <a:rPr lang="tr-TR" sz="1800" dirty="0" smtClean="0"/>
              <a:t>Then assigns </a:t>
            </a:r>
            <a:r>
              <a:rPr lang="en-US" sz="1800" dirty="0" smtClean="0"/>
              <a:t>tasks afterwards to an </a:t>
            </a:r>
            <a:r>
              <a:rPr lang="en-US" sz="1800" b="1" dirty="0" smtClean="0"/>
              <a:t>unbounded</a:t>
            </a:r>
            <a:r>
              <a:rPr lang="en-US" sz="1800" dirty="0" smtClean="0"/>
              <a:t> number of tasks. </a:t>
            </a:r>
            <a:endParaRPr lang="tr-TR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356" y="6627168"/>
            <a:ext cx="3310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 smtClean="0"/>
              <a:t>(images from Robert Höttger, ESM DPS WS 2015/2016, FH Dortmund)</a:t>
            </a:r>
            <a:endParaRPr lang="tr-TR" sz="800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4572000"/>
            <a:ext cx="382489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4419600"/>
            <a:ext cx="2348911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762000"/>
            <a:ext cx="4792662" cy="2375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Mapping</a:t>
            </a:r>
          </a:p>
          <a:p>
            <a:pPr lvl="1"/>
            <a:r>
              <a:rPr lang="tr-TR" sz="2200" b="1" dirty="0" smtClean="0"/>
              <a:t>Allocation of </a:t>
            </a:r>
          </a:p>
          <a:p>
            <a:pPr lvl="2"/>
            <a:r>
              <a:rPr lang="tr-TR" sz="1900" dirty="0" smtClean="0"/>
              <a:t>Tasks to cores</a:t>
            </a:r>
          </a:p>
          <a:p>
            <a:pPr lvl="2"/>
            <a:r>
              <a:rPr lang="tr-TR" sz="1900" dirty="0" smtClean="0"/>
              <a:t>Data and labels to memory</a:t>
            </a:r>
          </a:p>
          <a:p>
            <a:pPr lvl="1"/>
            <a:r>
              <a:rPr lang="tr-TR" sz="2200" b="1" dirty="0" smtClean="0"/>
              <a:t>Options:</a:t>
            </a:r>
          </a:p>
          <a:p>
            <a:pPr lvl="2"/>
            <a:r>
              <a:rPr lang="tr-TR" sz="1900" dirty="0" smtClean="0"/>
              <a:t>ILP-based, GA-based load balancing</a:t>
            </a:r>
          </a:p>
          <a:p>
            <a:pPr lvl="1"/>
            <a:r>
              <a:rPr lang="tr-TR" sz="2200" b="1" dirty="0" smtClean="0"/>
              <a:t>Goals:</a:t>
            </a:r>
          </a:p>
          <a:p>
            <a:pPr lvl="2"/>
            <a:r>
              <a:rPr lang="tr-TR" dirty="0" smtClean="0"/>
              <a:t>Reducing computation time (main concern)</a:t>
            </a:r>
          </a:p>
          <a:p>
            <a:pPr lvl="2"/>
            <a:r>
              <a:rPr lang="tr-TR" sz="1900" dirty="0" smtClean="0"/>
              <a:t>Optimization towards energy consumption</a:t>
            </a:r>
          </a:p>
          <a:p>
            <a:pPr lvl="2"/>
            <a:endParaRPr lang="tr-TR" sz="1900" b="1" dirty="0" smtClean="0"/>
          </a:p>
          <a:p>
            <a:pPr lvl="1"/>
            <a:r>
              <a:rPr lang="tr-TR" b="1" dirty="0" smtClean="0"/>
              <a:t>Upcoming Features (after version 0.8.1)</a:t>
            </a:r>
          </a:p>
          <a:p>
            <a:pPr lvl="2"/>
            <a:r>
              <a:rPr lang="tr-TR" dirty="0" smtClean="0"/>
              <a:t>Load-balancing algorithms (GA)</a:t>
            </a:r>
          </a:p>
          <a:p>
            <a:pPr lvl="2"/>
            <a:endParaRPr lang="tr-TR" sz="1900" b="1" dirty="0" smtClean="0"/>
          </a:p>
          <a:p>
            <a:pPr lvl="1"/>
            <a:endParaRPr lang="tr-TR" sz="2200" b="1" dirty="0" smtClean="0"/>
          </a:p>
          <a:p>
            <a:pPr lvl="1"/>
            <a:endParaRPr lang="tr-TR" sz="2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70866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Development Workflow</a:t>
            </a:r>
          </a:p>
          <a:p>
            <a:pPr lvl="1"/>
            <a:r>
              <a:rPr lang="tr-TR" sz="2200" dirty="0" smtClean="0"/>
              <a:t>Open-source development workflow for A4MCAR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84994" name="Picture 2" descr="C:\Users\Mustafa\Desktop\workflo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88" y="2590800"/>
            <a:ext cx="9106712" cy="31242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276600" y="6172200"/>
            <a:ext cx="2575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i="1" dirty="0" smtClean="0">
                <a:solidFill>
                  <a:srgbClr val="0000FF"/>
                </a:solidFill>
              </a:rPr>
              <a:t>http://mozcelikors.github.io/a4mcar</a:t>
            </a:r>
            <a:endParaRPr lang="tr-TR" sz="1200" i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486400" cy="50292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Safety Considerations</a:t>
            </a:r>
          </a:p>
          <a:p>
            <a:pPr lvl="2"/>
            <a:r>
              <a:rPr lang="tr-TR" dirty="0" smtClean="0"/>
              <a:t>Isolated </a:t>
            </a:r>
            <a:r>
              <a:rPr lang="tr-TR" b="1" dirty="0" smtClean="0"/>
              <a:t>Boards </a:t>
            </a:r>
            <a:r>
              <a:rPr lang="tr-TR" dirty="0" smtClean="0"/>
              <a:t>and </a:t>
            </a:r>
            <a:r>
              <a:rPr lang="tr-TR" b="1" dirty="0" smtClean="0"/>
              <a:t>Motors</a:t>
            </a:r>
          </a:p>
          <a:p>
            <a:pPr lvl="2"/>
            <a:endParaRPr lang="tr-TR" b="1" dirty="0" smtClean="0"/>
          </a:p>
          <a:p>
            <a:pPr lvl="2"/>
            <a:r>
              <a:rPr lang="tr-TR" dirty="0" smtClean="0"/>
              <a:t>Emission-compliant </a:t>
            </a:r>
            <a:r>
              <a:rPr lang="tr-TR" b="1" dirty="0" smtClean="0"/>
              <a:t>Isolator</a:t>
            </a:r>
          </a:p>
          <a:p>
            <a:pPr lvl="2">
              <a:buNone/>
            </a:pPr>
            <a:r>
              <a:rPr lang="tr-TR" b="1" dirty="0" smtClean="0"/>
              <a:t>	</a:t>
            </a:r>
            <a:r>
              <a:rPr lang="tr-TR" dirty="0" smtClean="0"/>
              <a:t>circuit</a:t>
            </a:r>
          </a:p>
          <a:p>
            <a:pPr lvl="2"/>
            <a:endParaRPr lang="tr-TR" b="1" dirty="0" smtClean="0"/>
          </a:p>
          <a:p>
            <a:pPr lvl="2"/>
            <a:endParaRPr lang="tr-TR" b="1" dirty="0" smtClean="0"/>
          </a:p>
          <a:p>
            <a:pPr lvl="2"/>
            <a:endParaRPr lang="tr-TR" b="1" dirty="0" smtClean="0"/>
          </a:p>
          <a:p>
            <a:pPr lvl="2"/>
            <a:r>
              <a:rPr lang="tr-TR" b="1" dirty="0" smtClean="0"/>
              <a:t>Voltage Shifters (3V&lt;-&gt; 5V)</a:t>
            </a:r>
          </a:p>
          <a:p>
            <a:pPr lvl="2"/>
            <a:endParaRPr lang="tr-TR" b="1" dirty="0" smtClean="0"/>
          </a:p>
          <a:p>
            <a:pPr lvl="2"/>
            <a:endParaRPr lang="tr-TR" b="1" dirty="0" smtClean="0"/>
          </a:p>
          <a:p>
            <a:pPr lvl="2"/>
            <a:r>
              <a:rPr lang="tr-TR" b="1" dirty="0" smtClean="0"/>
              <a:t>Safe braking </a:t>
            </a:r>
            <a:r>
              <a:rPr lang="tr-TR" dirty="0" smtClean="0"/>
              <a:t>using Relays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4098" name="Picture 2" descr="C:\Users\Mustafa\Documents\rccar\ThesisMustafa\v2\Template Thesis\content\images\emissionck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3200400"/>
            <a:ext cx="2819400" cy="1581360"/>
          </a:xfrm>
          <a:prstGeom prst="rect">
            <a:avLst/>
          </a:prstGeom>
          <a:noFill/>
        </p:spPr>
      </p:pic>
      <p:pic>
        <p:nvPicPr>
          <p:cNvPr id="6" name="Picture 2" descr="C:\Users\Mustafa\Documents\rccar\ThesisMustafa\v2\Template Thesis\content\images\board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981200"/>
            <a:ext cx="2057400" cy="1019883"/>
          </a:xfrm>
          <a:prstGeom prst="rect">
            <a:avLst/>
          </a:prstGeom>
          <a:noFill/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91400" y="1848498"/>
            <a:ext cx="1524000" cy="1047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 descr="C:\Users\Mustafa\Desktop\12009-07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4572000"/>
            <a:ext cx="1143000" cy="1143000"/>
          </a:xfrm>
          <a:prstGeom prst="rect">
            <a:avLst/>
          </a:prstGeom>
          <a:noFill/>
        </p:spPr>
      </p:pic>
      <p:pic>
        <p:nvPicPr>
          <p:cNvPr id="10" name="Picture 3" descr="C:\Users\Mustafa\Documents\rccar\ThesisMustafa\v2\Template Thesis\content\images\relayboard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5627710"/>
            <a:ext cx="1371600" cy="107789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2578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Hardware Schematics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026" name="Picture 2" descr="C:\Users\Mustafa\Documents\rccar\ThesisMustafa\v2\Template Thesis\content\images\RCCAR_Schematic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463800"/>
            <a:ext cx="7924800" cy="43942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Mustafa\Documents\rccar\ThesisMustafa\v2\Template Thesis\content\images\XE216Architec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743200"/>
            <a:ext cx="4267200" cy="248031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xCORE-200 16-core microcontroller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91200" y="2514600"/>
            <a:ext cx="2022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XMOS / xTIME Scheduler</a:t>
            </a:r>
          </a:p>
          <a:p>
            <a:r>
              <a:rPr lang="tr-TR" sz="1200" b="1" dirty="0" smtClean="0"/>
              <a:t>	</a:t>
            </a:r>
            <a:r>
              <a:rPr lang="tr-TR" sz="1200" i="1" dirty="0" smtClean="0"/>
              <a:t>Round robin</a:t>
            </a:r>
            <a:endParaRPr lang="tr-TR" sz="12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3547110"/>
            <a:ext cx="74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Tile 0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4156710"/>
            <a:ext cx="69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Tile 1</a:t>
            </a:r>
            <a:endParaRPr lang="tr-TR" dirty="0"/>
          </a:p>
        </p:txBody>
      </p:sp>
      <p:cxnSp>
        <p:nvCxnSpPr>
          <p:cNvPr id="14" name="Straight Connector 13"/>
          <p:cNvCxnSpPr>
            <a:stCxn id="11" idx="3"/>
          </p:cNvCxnSpPr>
          <p:nvPr/>
        </p:nvCxnSpPr>
        <p:spPr>
          <a:xfrm flipV="1">
            <a:off x="1124280" y="3699510"/>
            <a:ext cx="1085520" cy="32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3"/>
          </p:cNvCxnSpPr>
          <p:nvPr/>
        </p:nvCxnSpPr>
        <p:spPr>
          <a:xfrm>
            <a:off x="1071382" y="4341376"/>
            <a:ext cx="2586218" cy="43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Mustafa\Documents\rccar\ThesisMustafa\v2\Template Thesis\content\images\xtimecomposerwindow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495800"/>
            <a:ext cx="2730735" cy="2007724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7239000" y="4114800"/>
            <a:ext cx="1439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xTIME Composer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410200" y="2819400"/>
            <a:ext cx="4572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Raspberry Pi (Raspbian/Linux)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linuxarchitec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438400"/>
            <a:ext cx="5919788" cy="2413000"/>
          </a:xfrm>
          <a:prstGeom prst="rect">
            <a:avLst/>
          </a:prstGeom>
          <a:noFill/>
        </p:spPr>
      </p:pic>
      <p:pic>
        <p:nvPicPr>
          <p:cNvPr id="7171" name="Picture 3" descr="C:\Users\Mustafa\Documents\rccar\ThesisMustafa\v2\Template Thesis\content\images\processlifecy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4800600"/>
            <a:ext cx="3825875" cy="189388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715000" y="2438400"/>
            <a:ext cx="1954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GNU/Linux Architecture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5600" y="4343400"/>
            <a:ext cx="1994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Process/Thread Lifecycle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9000" y="4572000"/>
            <a:ext cx="18582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i="1" dirty="0" smtClean="0"/>
              <a:t>Completely Fair Scheduling</a:t>
            </a:r>
          </a:p>
          <a:p>
            <a:r>
              <a:rPr lang="tr-TR" sz="1100" i="1" dirty="0" smtClean="0"/>
              <a:t>	(CFS)</a:t>
            </a:r>
          </a:p>
          <a:p>
            <a:pPr algn="r"/>
            <a:r>
              <a:rPr lang="tr-TR" sz="1100" i="1" dirty="0" smtClean="0"/>
              <a:t>(not Real-Time due to</a:t>
            </a:r>
          </a:p>
          <a:p>
            <a:pPr algn="r"/>
            <a:r>
              <a:rPr lang="tr-TR" sz="1100" i="1" dirty="0" smtClean="0"/>
              <a:t>Equal time slices)</a:t>
            </a:r>
            <a:endParaRPr lang="tr-TR" sz="1100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Raspberry Pi (Raspbian/Linux)</a:t>
            </a:r>
          </a:p>
          <a:p>
            <a:pPr lvl="2"/>
            <a:r>
              <a:rPr lang="tr-TR" b="1" dirty="0" smtClean="0"/>
              <a:t>Developing in Raspberry Pi</a:t>
            </a:r>
          </a:p>
          <a:p>
            <a:pPr lvl="3"/>
            <a:r>
              <a:rPr lang="tr-TR" b="1" dirty="0" smtClean="0"/>
              <a:t>SSH connection from PC</a:t>
            </a:r>
          </a:p>
          <a:p>
            <a:pPr lvl="4"/>
            <a:r>
              <a:rPr lang="tr-TR" dirty="0" smtClean="0"/>
              <a:t>PuTTy (Shell)</a:t>
            </a:r>
          </a:p>
          <a:p>
            <a:pPr lvl="4"/>
            <a:r>
              <a:rPr lang="tr-TR" dirty="0" smtClean="0"/>
              <a:t>TightVNC (Desktop)</a:t>
            </a:r>
          </a:p>
          <a:p>
            <a:pPr lvl="4"/>
            <a:r>
              <a:rPr lang="tr-TR" dirty="0" smtClean="0"/>
              <a:t>Eclipse IDE (Remote Compilation/Debugging)</a:t>
            </a:r>
          </a:p>
          <a:p>
            <a:pPr lvl="3"/>
            <a:r>
              <a:rPr lang="tr-TR" b="1" dirty="0" smtClean="0"/>
              <a:t>Editors</a:t>
            </a:r>
          </a:p>
          <a:p>
            <a:pPr lvl="4"/>
            <a:r>
              <a:rPr lang="tr-TR" dirty="0" smtClean="0"/>
              <a:t>Any GNU/Linux Terminal software</a:t>
            </a:r>
          </a:p>
          <a:p>
            <a:pPr lvl="4"/>
            <a:r>
              <a:rPr lang="tr-TR" dirty="0" smtClean="0"/>
              <a:t>Eclipse IDE</a:t>
            </a:r>
          </a:p>
          <a:p>
            <a:pPr lvl="4"/>
            <a:r>
              <a:rPr lang="tr-TR" dirty="0" smtClean="0"/>
              <a:t>Emacs (Powerful dev. Env.)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8195" name="Picture 3" descr="C:\Users\Mustafa\Documents\rccar\ThesisMustafa\v2\Template Thesis\content\images\topexample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3084" y="2362200"/>
            <a:ext cx="3648267" cy="241141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2484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Goals and Contributions of A4MCAR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057400"/>
            <a:ext cx="747908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Acceleration/Braking</a:t>
            </a:r>
          </a:p>
          <a:p>
            <a:pPr lvl="2"/>
            <a:r>
              <a:rPr lang="tr-TR" b="1" dirty="0" smtClean="0"/>
              <a:t>PWM-based ESC drive</a:t>
            </a:r>
          </a:p>
          <a:p>
            <a:pPr lvl="3"/>
            <a:r>
              <a:rPr lang="tr-TR" dirty="0" smtClean="0"/>
              <a:t>Timer event in XMOS</a:t>
            </a:r>
          </a:p>
          <a:p>
            <a:pPr lvl="3"/>
            <a:r>
              <a:rPr lang="tr-TR" dirty="0" smtClean="0"/>
              <a:t>20ms pulse period</a:t>
            </a:r>
          </a:p>
          <a:p>
            <a:pPr lvl="3"/>
            <a:endParaRPr lang="tr-TR" dirty="0" smtClean="0"/>
          </a:p>
          <a:p>
            <a:pPr lvl="2"/>
            <a:r>
              <a:rPr lang="tr-TR" b="1" dirty="0" smtClean="0"/>
              <a:t>Relay-based braking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2050" name="Picture 2" descr="C:\Users\Mustafa\Documents\rccar\ThesisMustafa\v2\Template Thesis\content\images\brak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419600"/>
            <a:ext cx="3200400" cy="1357745"/>
          </a:xfrm>
          <a:prstGeom prst="rect">
            <a:avLst/>
          </a:prstGeom>
          <a:noFill/>
        </p:spPr>
      </p:pic>
      <p:pic>
        <p:nvPicPr>
          <p:cNvPr id="2051" name="Picture 3" descr="C:\Users\Mustafa\Documents\rccar\ThesisMustafa\v2\Template Thesis\content\images\relayboar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4343400"/>
            <a:ext cx="1752600" cy="1377303"/>
          </a:xfrm>
          <a:prstGeom prst="rect">
            <a:avLst/>
          </a:prstGeom>
          <a:noFill/>
        </p:spPr>
      </p:pic>
      <p:pic>
        <p:nvPicPr>
          <p:cNvPr id="2052" name="Picture 4" descr="C:\Users\Mustafa\Documents\rccar\ThesisMustafa\v2\Template Thesis\content\images\pw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0" y="2514600"/>
            <a:ext cx="1597808" cy="1096342"/>
          </a:xfrm>
          <a:prstGeom prst="rect">
            <a:avLst/>
          </a:prstGeom>
          <a:noFill/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5000" y="1371600"/>
            <a:ext cx="3200400" cy="341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6858000" y="2895600"/>
            <a:ext cx="994822" cy="915417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1371600"/>
            <a:ext cx="3200400" cy="341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343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Steering</a:t>
            </a:r>
          </a:p>
          <a:p>
            <a:pPr lvl="2"/>
            <a:r>
              <a:rPr lang="tr-TR" b="1" dirty="0" smtClean="0"/>
              <a:t>Servo motor</a:t>
            </a:r>
          </a:p>
          <a:p>
            <a:pPr lvl="2"/>
            <a:r>
              <a:rPr lang="tr-TR" b="1" dirty="0" smtClean="0"/>
              <a:t>Driven with PWM pulse</a:t>
            </a:r>
          </a:p>
          <a:p>
            <a:pPr lvl="3"/>
            <a:r>
              <a:rPr lang="tr-TR" dirty="0" smtClean="0"/>
              <a:t>Timer event in XMOS</a:t>
            </a:r>
          </a:p>
          <a:p>
            <a:pPr lvl="3"/>
            <a:r>
              <a:rPr lang="tr-TR" dirty="0" smtClean="0"/>
              <a:t>20ms pulse period</a:t>
            </a:r>
          </a:p>
          <a:p>
            <a:pPr lvl="3"/>
            <a:r>
              <a:rPr lang="tr-TR" dirty="0" smtClean="0"/>
              <a:t>1-1.5ms -&gt; Left side</a:t>
            </a:r>
          </a:p>
          <a:p>
            <a:pPr lvl="3"/>
            <a:r>
              <a:rPr lang="tr-TR" dirty="0" smtClean="0"/>
              <a:t>1.5ms-2.0ms -&gt; Right side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4098" name="Picture 2" descr="C:\Users\Mustafa\Desktop\servo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8600" y="2971800"/>
            <a:ext cx="1385013" cy="1357313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858000" y="3810000"/>
            <a:ext cx="990600" cy="915417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5626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Acceleration (PWM)</a:t>
            </a:r>
          </a:p>
          <a:p>
            <a:pPr lvl="1"/>
            <a:r>
              <a:rPr lang="tr-TR" b="1" dirty="0" smtClean="0"/>
              <a:t>Braking (RelayCtrl/I-O)</a:t>
            </a:r>
          </a:p>
          <a:p>
            <a:pPr lvl="1"/>
            <a:r>
              <a:rPr lang="tr-TR" b="1" dirty="0" smtClean="0"/>
              <a:t>Steering (PWM)</a:t>
            </a:r>
          </a:p>
          <a:p>
            <a:pPr lvl="1"/>
            <a:r>
              <a:rPr lang="tr-TR" b="1" dirty="0" smtClean="0"/>
              <a:t>Proximity Sensing (I2C, SRF-02)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1371600"/>
            <a:ext cx="3200400" cy="341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5791200" y="3810000"/>
            <a:ext cx="990600" cy="915417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pSp>
        <p:nvGrpSpPr>
          <p:cNvPr id="8" name="Group 7"/>
          <p:cNvGrpSpPr/>
          <p:nvPr/>
        </p:nvGrpSpPr>
        <p:grpSpPr>
          <a:xfrm>
            <a:off x="609600" y="4038600"/>
            <a:ext cx="2667000" cy="2354263"/>
            <a:chOff x="4644526" y="2057400"/>
            <a:chExt cx="4064799" cy="3725863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486400" y="2057400"/>
              <a:ext cx="3222925" cy="372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TextBox 9"/>
            <p:cNvSpPr txBox="1"/>
            <p:nvPr/>
          </p:nvSpPr>
          <p:spPr>
            <a:xfrm>
              <a:off x="4644526" y="2057400"/>
              <a:ext cx="623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smtClean="0"/>
                <a:t>VCC</a:t>
              </a:r>
              <a:endParaRPr lang="tr-TR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526" y="2419183"/>
              <a:ext cx="692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smtClean="0"/>
                <a:t>GND</a:t>
              </a:r>
              <a:endParaRPr lang="tr-TR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526" y="4589881"/>
              <a:ext cx="622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smtClean="0"/>
                <a:t>SDA</a:t>
              </a:r>
              <a:endParaRPr lang="tr-TR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60663" y="4951664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smtClean="0"/>
                <a:t>SCL</a:t>
              </a:r>
              <a:endParaRPr lang="tr-TR" dirty="0"/>
            </a:p>
          </p:txBody>
        </p:sp>
      </p:grpSp>
      <p:pic>
        <p:nvPicPr>
          <p:cNvPr id="14" name="Picture 2" descr="C:\Users\Mustafa\Documents\rccar\ThesisMustafa\v2\Template Thesis\content\images\brak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57599" y="4876800"/>
            <a:ext cx="3771901" cy="1600200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6858000" y="3810000"/>
            <a:ext cx="990600" cy="915417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Rectangle 15"/>
          <p:cNvSpPr/>
          <p:nvPr/>
        </p:nvSpPr>
        <p:spPr>
          <a:xfrm>
            <a:off x="6858000" y="2895600"/>
            <a:ext cx="990600" cy="915417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Rectangle 16"/>
          <p:cNvSpPr/>
          <p:nvPr/>
        </p:nvSpPr>
        <p:spPr>
          <a:xfrm>
            <a:off x="5791200" y="2894583"/>
            <a:ext cx="990600" cy="915417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Proximity Sensing</a:t>
            </a:r>
          </a:p>
          <a:p>
            <a:pPr lvl="2"/>
            <a:r>
              <a:rPr lang="tr-TR" b="1" dirty="0" smtClean="0"/>
              <a:t>SRF-02 Ultrasonic Sensor</a:t>
            </a:r>
          </a:p>
          <a:p>
            <a:pPr lvl="2"/>
            <a:r>
              <a:rPr lang="tr-TR" b="1" dirty="0" smtClean="0"/>
              <a:t>I2C network with 4 sensors</a:t>
            </a:r>
          </a:p>
          <a:p>
            <a:pPr lvl="2"/>
            <a:r>
              <a:rPr lang="tr-TR" b="1" dirty="0" smtClean="0"/>
              <a:t>Voltage-shifted</a:t>
            </a:r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819400" y="4267200"/>
            <a:ext cx="2667000" cy="2354263"/>
            <a:chOff x="4644526" y="2057400"/>
            <a:chExt cx="4064799" cy="372586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486400" y="2057400"/>
              <a:ext cx="3222925" cy="372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644526" y="2057400"/>
              <a:ext cx="623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smtClean="0"/>
                <a:t>VCC</a:t>
              </a:r>
              <a:endParaRPr lang="tr-TR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526" y="2419183"/>
              <a:ext cx="692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smtClean="0"/>
                <a:t>GND</a:t>
              </a:r>
              <a:endParaRPr lang="tr-TR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526" y="4589881"/>
              <a:ext cx="622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smtClean="0"/>
                <a:t>SDA</a:t>
              </a:r>
              <a:endParaRPr lang="tr-TR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60663" y="4951664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 smtClean="0"/>
                <a:t>SCL</a:t>
              </a:r>
              <a:endParaRPr lang="tr-TR" dirty="0"/>
            </a:p>
          </p:txBody>
        </p:sp>
      </p:grp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1371600"/>
            <a:ext cx="3200400" cy="341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5791200" y="2895600"/>
            <a:ext cx="990600" cy="915417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Bluetooth Task</a:t>
            </a:r>
          </a:p>
          <a:p>
            <a:pPr lvl="2"/>
            <a:r>
              <a:rPr lang="tr-TR" b="1" dirty="0" smtClean="0"/>
              <a:t>RN-42 Bluetooth module</a:t>
            </a:r>
          </a:p>
          <a:p>
            <a:pPr lvl="2"/>
            <a:r>
              <a:rPr lang="tr-TR" b="1" dirty="0" smtClean="0"/>
              <a:t>Communicates using UART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bluetoothcomman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191000"/>
            <a:ext cx="3727496" cy="1676400"/>
          </a:xfrm>
          <a:prstGeom prst="rect">
            <a:avLst/>
          </a:prstGeom>
          <a:noFill/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1371600"/>
            <a:ext cx="3200400" cy="341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7924800" y="1905000"/>
            <a:ext cx="990600" cy="915417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TCP Server Task</a:t>
            </a:r>
          </a:p>
          <a:p>
            <a:pPr lvl="2"/>
            <a:r>
              <a:rPr lang="tr-TR" b="1" dirty="0" smtClean="0"/>
              <a:t>Many concurrent tasks implement PHY driver and TCP protocol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123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3581400"/>
            <a:ext cx="4495799" cy="2792216"/>
          </a:xfrm>
          <a:prstGeom prst="rect">
            <a:avLst/>
          </a:prstGeom>
          <a:noFill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1371600"/>
            <a:ext cx="3200400" cy="341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7924800" y="3810000"/>
            <a:ext cx="990600" cy="915417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Core Monitoring Task</a:t>
            </a:r>
          </a:p>
          <a:p>
            <a:pPr lvl="2"/>
            <a:r>
              <a:rPr lang="tr-TR" dirty="0" smtClean="0"/>
              <a:t>Instantiated for two seperate tiles.</a:t>
            </a:r>
          </a:p>
          <a:p>
            <a:pPr lvl="2"/>
            <a:r>
              <a:rPr lang="tr-TR" dirty="0" smtClean="0"/>
              <a:t>Timer event polls internal registers for each core to see if cores are busy</a:t>
            </a:r>
          </a:p>
          <a:p>
            <a:pPr lvl="2"/>
            <a:r>
              <a:rPr lang="tr-TR" dirty="0" smtClean="0"/>
              <a:t>Averaging over time gives reasonable core util information</a:t>
            </a:r>
          </a:p>
          <a:p>
            <a:pPr lvl="3"/>
            <a:r>
              <a:rPr lang="tr-TR" dirty="0" smtClean="0"/>
              <a:t>Counters for busy and idle cycles are used.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295400" y="6019800"/>
          <a:ext cx="4003964" cy="457200"/>
        </p:xfrm>
        <a:graphic>
          <a:graphicData uri="http://schemas.openxmlformats.org/presentationml/2006/ole">
            <p:oleObj spid="_x0000_s6146" name="Equation" r:id="rId4" imgW="3670200" imgH="419040" progId="Equation.DSMT4">
              <p:embed/>
            </p:oleObj>
          </a:graphicData>
        </a:graphic>
      </p:graphicFrame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5000" y="1371600"/>
            <a:ext cx="3200400" cy="341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6858000" y="1905000"/>
            <a:ext cx="990600" cy="915417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Rectangle 9"/>
          <p:cNvSpPr/>
          <p:nvPr/>
        </p:nvSpPr>
        <p:spPr>
          <a:xfrm>
            <a:off x="5791200" y="1905000"/>
            <a:ext cx="990600" cy="915417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077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2"/>
            <a:r>
              <a:rPr lang="tr-TR" dirty="0" smtClean="0"/>
              <a:t>Schedulability and traceability (of apps)</a:t>
            </a:r>
          </a:p>
          <a:p>
            <a:pPr lvl="2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590800"/>
            <a:ext cx="6182893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4065784"/>
            <a:ext cx="4495799" cy="279221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077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Core Reader</a:t>
            </a:r>
          </a:p>
          <a:p>
            <a:pPr lvl="2"/>
            <a:r>
              <a:rPr lang="tr-TR" dirty="0" smtClean="0"/>
              <a:t>Uses 3rd party: ‘psutil’ package from </a:t>
            </a:r>
          </a:p>
          <a:p>
            <a:pPr lvl="2">
              <a:buNone/>
            </a:pPr>
            <a:r>
              <a:rPr lang="tr-TR" dirty="0" smtClean="0"/>
              <a:t>	Python</a:t>
            </a:r>
          </a:p>
          <a:p>
            <a:pPr lvl="2"/>
            <a:r>
              <a:rPr lang="tr-TR" dirty="0" smtClean="0"/>
              <a:t>Logs each core utilization</a:t>
            </a:r>
          </a:p>
          <a:p>
            <a:pPr lvl="2"/>
            <a:endParaRPr lang="tr-TR" dirty="0" smtClean="0"/>
          </a:p>
          <a:p>
            <a:pPr lvl="1"/>
            <a:r>
              <a:rPr lang="tr-TR" b="1" dirty="0" smtClean="0"/>
              <a:t>TCP Client</a:t>
            </a:r>
          </a:p>
          <a:p>
            <a:pPr lvl="2"/>
            <a:r>
              <a:rPr lang="tr-TR" dirty="0" smtClean="0"/>
              <a:t>Uses Python’s ‘socket’ library</a:t>
            </a:r>
          </a:p>
          <a:p>
            <a:pPr lvl="2"/>
            <a:r>
              <a:rPr lang="tr-TR" dirty="0" smtClean="0"/>
              <a:t>Transmission &amp; reception</a:t>
            </a:r>
          </a:p>
          <a:p>
            <a:pPr lvl="2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1371600"/>
            <a:ext cx="2819400" cy="295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5943600" y="2434518"/>
            <a:ext cx="828268" cy="765882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Rectangle 7"/>
          <p:cNvSpPr/>
          <p:nvPr/>
        </p:nvSpPr>
        <p:spPr>
          <a:xfrm>
            <a:off x="7772400" y="3352800"/>
            <a:ext cx="785182" cy="762000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362200" y="5181600"/>
            <a:ext cx="19812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dirty="0" smtClean="0"/>
              <a:t>Deliver &amp; process HTTP requests</a:t>
            </a:r>
          </a:p>
          <a:p>
            <a:pPr lvl="2"/>
            <a:r>
              <a:rPr lang="tr-TR" dirty="0" smtClean="0"/>
              <a:t>HTML, CSS, JavaScript – based web pages</a:t>
            </a:r>
          </a:p>
          <a:p>
            <a:pPr lvl="2"/>
            <a:r>
              <a:rPr lang="tr-TR" dirty="0" smtClean="0"/>
              <a:t>PHP-based server pages and databases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serv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86200"/>
            <a:ext cx="5415147" cy="28194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1371600"/>
            <a:ext cx="2819400" cy="295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7086600" y="2362200"/>
            <a:ext cx="838200" cy="838200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Events and Publications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098" name="Picture 2" descr="C:\Users\Mustafa\Documents\rccar\ThesisMustafa\v2\Template Thesis\content\images\fhidia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4800600"/>
            <a:ext cx="2535238" cy="1325095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4876800"/>
            <a:ext cx="340527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6800" y="2286000"/>
            <a:ext cx="1582301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 descr="C:\Users\Mustafa\Desktop\slayt_resimler\ece-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6600" y="2743200"/>
            <a:ext cx="2200275" cy="636411"/>
          </a:xfrm>
          <a:prstGeom prst="rect">
            <a:avLst/>
          </a:prstGeom>
          <a:noFill/>
        </p:spPr>
      </p:pic>
      <p:pic>
        <p:nvPicPr>
          <p:cNvPr id="4101" name="Picture 5" descr="C:\Users\Mustafa\Desktop\slayt_resimler\logo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72200" y="2667000"/>
            <a:ext cx="2459037" cy="72951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438400" y="6096000"/>
            <a:ext cx="55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IRC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2"/>
            <a:r>
              <a:rPr lang="tr-TR" b="1" dirty="0" smtClean="0"/>
              <a:t>Web </a:t>
            </a:r>
            <a:r>
              <a:rPr lang="tr-TR" b="1" dirty="0" smtClean="0"/>
              <a:t>Front-End Design and Implementation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43000" y="2133600"/>
            <a:ext cx="740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i="1" dirty="0" smtClean="0"/>
              <a:t>Technologies Used: </a:t>
            </a:r>
            <a:r>
              <a:rPr lang="tr-TR" dirty="0" smtClean="0"/>
              <a:t>HTML, CSS, PHP, JavaScript, AJAX, jQuery, Python</a:t>
            </a:r>
            <a:endParaRPr lang="tr-TR" dirty="0"/>
          </a:p>
        </p:txBody>
      </p:sp>
      <p:pic>
        <p:nvPicPr>
          <p:cNvPr id="82946" name="Picture 2" descr="C:\Users\Mustafa\Documents\rccar\ThesisMustafa\v2\Template Thesis\content\images\we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04800" y="2743200"/>
            <a:ext cx="5181600" cy="3892519"/>
          </a:xfrm>
          <a:prstGeom prst="rect">
            <a:avLst/>
          </a:prstGeom>
          <a:noFill/>
        </p:spPr>
      </p:pic>
      <p:pic>
        <p:nvPicPr>
          <p:cNvPr id="82947" name="Picture 3" descr="C:\Users\Mustafa\Documents\rccar\ThesisMustafa\v2\Template Thesis\content\images\web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51886" y="2743200"/>
            <a:ext cx="4592114" cy="302736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C:\Users\Mustafa\Documents\rccar\ThesisMustafa\v2\Template Thesis\content\images\weboverallbehavi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834072"/>
            <a:ext cx="5334000" cy="41001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Web Server (apache2)</a:t>
            </a:r>
          </a:p>
          <a:p>
            <a:pPr lvl="2"/>
            <a:r>
              <a:rPr lang="tr-TR" sz="1800" dirty="0" smtClean="0"/>
              <a:t>Controlling A4MCAR via Web interface</a:t>
            </a:r>
          </a:p>
          <a:p>
            <a:pPr lvl="2"/>
            <a:r>
              <a:rPr lang="tr-TR" sz="1800" dirty="0" smtClean="0"/>
              <a:t>Displaying core utilization (jqPlot)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1371600"/>
            <a:ext cx="2819400" cy="295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7162800" y="2362200"/>
            <a:ext cx="838200" cy="838200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Rectangle 7"/>
          <p:cNvSpPr/>
          <p:nvPr/>
        </p:nvSpPr>
        <p:spPr>
          <a:xfrm>
            <a:off x="5791200" y="4648200"/>
            <a:ext cx="312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tr-TR" b="1" dirty="0" smtClean="0"/>
              <a:t>Camera Streaming</a:t>
            </a:r>
          </a:p>
          <a:p>
            <a:pPr lvl="2"/>
            <a:r>
              <a:rPr lang="tr-TR" dirty="0" smtClean="0"/>
              <a:t>mjpg_streamer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162800" y="1524000"/>
            <a:ext cx="838200" cy="838200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4. Camera Streaming</a:t>
            </a:r>
          </a:p>
          <a:p>
            <a:pPr lvl="2"/>
            <a:r>
              <a:rPr lang="tr-TR" dirty="0" smtClean="0"/>
              <a:t>mjpg_streamer</a:t>
            </a:r>
          </a:p>
          <a:p>
            <a:pPr lvl="2"/>
            <a:r>
              <a:rPr lang="tr-TR" dirty="0" smtClean="0"/>
              <a:t>Experimental streaming for Raspicam</a:t>
            </a:r>
          </a:p>
          <a:p>
            <a:pPr lvl="2"/>
            <a:r>
              <a:rPr lang="tr-TR" dirty="0" smtClean="0"/>
              <a:t>Resolution: 640 x 480, Fps : 30</a:t>
            </a:r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84994" name="Picture 2" descr="C:\Users\Mustafa\Documents\rccar\ThesisMustafa\v2\Template Thesis\content\images\rpicam2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733800"/>
            <a:ext cx="3835400" cy="2465614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1371600"/>
            <a:ext cx="2819400" cy="295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7086600" y="1524000"/>
            <a:ext cx="838200" cy="762000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Dummy Loads</a:t>
            </a:r>
          </a:p>
          <a:p>
            <a:pPr lvl="2"/>
            <a:r>
              <a:rPr lang="tr-TR" dirty="0" smtClean="0"/>
              <a:t>Random matrix multiplication 1000 x 1000</a:t>
            </a:r>
          </a:p>
          <a:p>
            <a:pPr lvl="2"/>
            <a:r>
              <a:rPr lang="tr-TR" dirty="0" smtClean="0"/>
              <a:t>Different task periods 0.5s to 1.4s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267200"/>
            <a:ext cx="5638800" cy="1948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1371600"/>
            <a:ext cx="2819400" cy="295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8001000" y="1600200"/>
            <a:ext cx="914400" cy="838200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Image Processing</a:t>
            </a:r>
          </a:p>
          <a:p>
            <a:pPr lvl="2"/>
            <a:r>
              <a:rPr lang="tr-TR" dirty="0" smtClean="0"/>
              <a:t>C++, OpenCV 2.6</a:t>
            </a:r>
          </a:p>
          <a:p>
            <a:pPr lvl="2"/>
            <a:r>
              <a:rPr lang="tr-TR" dirty="0" smtClean="0"/>
              <a:t>Traffic Cone Detection</a:t>
            </a:r>
          </a:p>
          <a:p>
            <a:pPr lvl="3"/>
            <a:r>
              <a:rPr lang="tr-TR" dirty="0" smtClean="0"/>
              <a:t>Based on contour detection</a:t>
            </a:r>
          </a:p>
          <a:p>
            <a:pPr lvl="2"/>
            <a:r>
              <a:rPr lang="tr-TR" sz="1600" dirty="0" smtClean="0"/>
              <a:t>Threshold + Background Subtraction + Edge Detection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traffic_cone_det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4572000"/>
            <a:ext cx="3682848" cy="1768191"/>
          </a:xfrm>
          <a:prstGeom prst="rect">
            <a:avLst/>
          </a:prstGeom>
          <a:noFill/>
        </p:spPr>
      </p:pic>
      <p:pic>
        <p:nvPicPr>
          <p:cNvPr id="83971" name="Picture 3" descr="C:\Users\Mustafa\Documents\rccar\ThesisMustafa\v2\Template Thesis\content\images\imagepro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1" y="3886200"/>
            <a:ext cx="4495800" cy="2971800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1371600"/>
            <a:ext cx="2819400" cy="295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6172200" y="3276600"/>
            <a:ext cx="838200" cy="838200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C:\Users\Mustafa\Documents\rccar\ThesisMustafa\v2\Template Thesis\content\images\displaybutton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733800"/>
            <a:ext cx="5867400" cy="29956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Touchscreen Display</a:t>
            </a:r>
          </a:p>
          <a:p>
            <a:pPr lvl="2"/>
            <a:r>
              <a:rPr lang="tr-TR" sz="1600" b="1" dirty="0" smtClean="0"/>
              <a:t>Waveshare</a:t>
            </a:r>
            <a:r>
              <a:rPr lang="tr-TR" sz="1600" dirty="0" smtClean="0"/>
              <a:t> 5” 800x480 HDMI+SPI</a:t>
            </a:r>
          </a:p>
          <a:p>
            <a:pPr lvl="2"/>
            <a:r>
              <a:rPr lang="tr-TR" sz="1600" dirty="0" smtClean="0"/>
              <a:t>Python’s </a:t>
            </a:r>
            <a:r>
              <a:rPr lang="tr-TR" sz="1600" b="1" dirty="0" smtClean="0"/>
              <a:t>pygame</a:t>
            </a:r>
            <a:r>
              <a:rPr lang="tr-TR" sz="1600" dirty="0" smtClean="0"/>
              <a:t> framework used.</a:t>
            </a:r>
          </a:p>
          <a:p>
            <a:pPr lvl="2"/>
            <a:r>
              <a:rPr lang="tr-TR" sz="1600" b="1" dirty="0" smtClean="0"/>
              <a:t>Multi-threaded </a:t>
            </a:r>
            <a:r>
              <a:rPr lang="tr-TR" sz="1600" dirty="0" smtClean="0"/>
              <a:t>design for touchscreen event </a:t>
            </a:r>
          </a:p>
          <a:p>
            <a:pPr lvl="2">
              <a:buNone/>
            </a:pPr>
            <a:r>
              <a:rPr lang="tr-TR" sz="1600" dirty="0" smtClean="0"/>
              <a:t>	responsiveness.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1371600"/>
            <a:ext cx="2819400" cy="295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6172200" y="1524000"/>
            <a:ext cx="838200" cy="838200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solidFill>
              <a:srgbClr val="FF0000">
                <a:alpha val="4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5791200" cy="5638800"/>
          </a:xfrm>
        </p:spPr>
        <p:txBody>
          <a:bodyPr>
            <a:normAutofit/>
          </a:bodyPr>
          <a:lstStyle/>
          <a:p>
            <a:r>
              <a:rPr lang="tr-TR" sz="1600" b="1" dirty="0" smtClean="0"/>
              <a:t>XMOS’s XTA Tool for Binary Analysis</a:t>
            </a:r>
          </a:p>
          <a:p>
            <a:pPr lvl="1"/>
            <a:r>
              <a:rPr lang="tr-TR" sz="1400" dirty="0" smtClean="0"/>
              <a:t>To get granularity information for AMALTHEA</a:t>
            </a:r>
          </a:p>
        </p:txBody>
      </p:sp>
      <p:pic>
        <p:nvPicPr>
          <p:cNvPr id="84994" name="Picture 2" descr="C:\Users\Mustafa\Documents\rccar\ThesisMustafa\v2\Template Thesis\content\images\xta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034540"/>
            <a:ext cx="7543800" cy="46815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81600" y="1305580"/>
            <a:ext cx="3675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i="1" dirty="0" smtClean="0"/>
              <a:t>Non-deterministic tasks are left unexamined.</a:t>
            </a:r>
          </a:p>
          <a:p>
            <a:r>
              <a:rPr lang="tr-TR" sz="1400" i="1" dirty="0" smtClean="0"/>
              <a:t>We check disassembly in that case.</a:t>
            </a:r>
            <a:endParaRPr lang="tr-TR" sz="1400" i="1" dirty="0"/>
          </a:p>
        </p:txBody>
      </p:sp>
      <p:pic>
        <p:nvPicPr>
          <p:cNvPr id="86018" name="Picture 2" descr="C:\Users\Mustafa\Documents\rccar\ThesisMustafa\v2\Template Thesis\content\images\xtafurth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200" y="4495800"/>
            <a:ext cx="4703762" cy="216152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81600"/>
          </a:xfrm>
        </p:spPr>
        <p:txBody>
          <a:bodyPr>
            <a:normAutofit lnSpcReduction="10000"/>
          </a:bodyPr>
          <a:lstStyle/>
          <a:p>
            <a:r>
              <a:rPr lang="tr-TR" sz="2000" b="1" dirty="0" smtClean="0"/>
              <a:t>Linux’ perf for Dynamic Analysis of Instructions and Traces</a:t>
            </a:r>
          </a:p>
          <a:p>
            <a:pPr lvl="1"/>
            <a:r>
              <a:rPr lang="tr-TR" sz="1800" b="1" dirty="0" smtClean="0"/>
              <a:t>Perf: Performance analysis tool</a:t>
            </a:r>
          </a:p>
          <a:p>
            <a:pPr lvl="2"/>
            <a:r>
              <a:rPr lang="tr-TR" sz="1500" b="1" dirty="0" smtClean="0"/>
              <a:t>Able to statisically profile entire system or individual processes</a:t>
            </a:r>
          </a:p>
          <a:p>
            <a:pPr lvl="2"/>
            <a:r>
              <a:rPr lang="tr-TR" sz="1500" b="1" dirty="0" smtClean="0"/>
              <a:t>Able to dynamically count instructions as program executes</a:t>
            </a:r>
          </a:p>
          <a:p>
            <a:pPr lvl="2"/>
            <a:r>
              <a:rPr lang="tr-TR" sz="1500" b="1" dirty="0" smtClean="0"/>
              <a:t>Able to hide overhead as much as possible</a:t>
            </a:r>
          </a:p>
          <a:p>
            <a:pPr lvl="1"/>
            <a:r>
              <a:rPr lang="tr-TR" sz="1800" b="1" dirty="0" smtClean="0"/>
              <a:t>Installing perf</a:t>
            </a:r>
          </a:p>
          <a:p>
            <a:pPr lvl="2"/>
            <a:r>
              <a:rPr lang="tr-TR" sz="1600" dirty="0" smtClean="0">
                <a:latin typeface="Courier New" pitchFamily="49" charset="0"/>
                <a:cs typeface="Courier New" pitchFamily="49" charset="0"/>
              </a:rPr>
              <a:t>apt-get install linux-tools</a:t>
            </a:r>
          </a:p>
          <a:p>
            <a:pPr lvl="1"/>
            <a:r>
              <a:rPr lang="tr-TR" sz="1800" b="1" dirty="0" smtClean="0"/>
              <a:t>Functions used in A4MCAR:</a:t>
            </a:r>
          </a:p>
          <a:p>
            <a:pPr lvl="2"/>
            <a:r>
              <a:rPr lang="tr-TR" sz="1600" dirty="0" smtClean="0"/>
              <a:t>Getting granularity of processes</a:t>
            </a: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stat –e instructions:u –p &lt;pid&gt;</a:t>
            </a: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stat –e instructions:u –p &lt;pid&gt; --sleep &lt;timeout&gt;</a:t>
            </a:r>
          </a:p>
          <a:p>
            <a:pPr lvl="2"/>
            <a:r>
              <a:rPr lang="tr-TR" sz="1600" dirty="0" smtClean="0"/>
              <a:t>Getting granularity of threads</a:t>
            </a:r>
            <a:endParaRPr lang="tr-TR" sz="1600" dirty="0" smtClean="0">
              <a:latin typeface="Courier New" pitchFamily="49" charset="0"/>
              <a:cs typeface="Courier New" pitchFamily="49" charset="0"/>
            </a:endParaRP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stat –e --per-thread –e instructions:u –p &lt;pid&gt; -I &lt;timeout&gt;</a:t>
            </a:r>
          </a:p>
          <a:p>
            <a:pPr lvl="2"/>
            <a:r>
              <a:rPr lang="tr-TR" sz="1600" dirty="0" smtClean="0"/>
              <a:t>Recording system traces</a:t>
            </a:r>
            <a:endParaRPr lang="tr-TR" sz="1600" dirty="0" smtClean="0">
              <a:latin typeface="Courier New" pitchFamily="49" charset="0"/>
              <a:cs typeface="Courier New" pitchFamily="49" charset="0"/>
            </a:endParaRPr>
          </a:p>
          <a:p>
            <a:pPr lvl="3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record -- sleep </a:t>
            </a:r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&lt;timeout&gt;</a:t>
            </a:r>
          </a:p>
          <a:p>
            <a:pPr lvl="2"/>
            <a:r>
              <a:rPr lang="tr-TR" sz="1600" dirty="0" smtClean="0"/>
              <a:t>Showing system traces </a:t>
            </a:r>
            <a:endParaRPr lang="tr-TR" sz="1600" dirty="0" smtClean="0">
              <a:latin typeface="Courier New" pitchFamily="49" charset="0"/>
              <a:cs typeface="Courier New" pitchFamily="49" charset="0"/>
            </a:endParaRPr>
          </a:p>
          <a:p>
            <a:pPr lvl="3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script &gt; trace.txt</a:t>
            </a: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sched map &gt;    trace.txt</a:t>
            </a:r>
          </a:p>
          <a:p>
            <a:pPr lvl="2"/>
            <a:endParaRPr lang="tr-TR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perf for Tracing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script &gt; trace.txt</a:t>
            </a:r>
            <a:endParaRPr lang="tr-TR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514600"/>
            <a:ext cx="8499741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perf for Tracing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map &gt; trace.txt</a:t>
            </a:r>
            <a:endParaRPr lang="tr-TR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895600"/>
            <a:ext cx="8547100" cy="300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 rot="16200000">
            <a:off x="502418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CPU0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1340618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CPU1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2026417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CPU2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2419084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CPU3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94852" y="2373868"/>
            <a:ext cx="315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(*: Context switch, migration)</a:t>
            </a:r>
            <a:endParaRPr lang="tr-TR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Parallel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designtechniqu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514600"/>
            <a:ext cx="6995533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30480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Visualizing perf traces</a:t>
            </a:r>
          </a:p>
          <a:p>
            <a:pPr lvl="1"/>
            <a:r>
              <a:rPr lang="tr-TR" sz="1800" b="1" dirty="0" smtClean="0"/>
              <a:t>Common Trace Format (CTF)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Built new linux-tools from a custom Linux kernel source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Built perf with libbabeltrace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perf.data &gt;&gt; ./ctf</a:t>
            </a:r>
          </a:p>
          <a:p>
            <a:pPr lvl="1"/>
            <a:r>
              <a:rPr lang="tr-TR" sz="1800" b="1" dirty="0" smtClean="0"/>
              <a:t>Eclipse TraceCompass</a:t>
            </a:r>
          </a:p>
          <a:p>
            <a:pPr lvl="1"/>
            <a:endParaRPr lang="tr-TR" sz="1800" b="1" dirty="0" smtClean="0"/>
          </a:p>
          <a:p>
            <a:r>
              <a:rPr lang="tr-TR" sz="2000" b="1" dirty="0" smtClean="0"/>
              <a:t>Custom scripts</a:t>
            </a:r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8066" name="Picture 2" descr="C:\Users\Mustafa\Documents\rccar\ThesisMustafa\v2\Template Thesis\content\images\tracecompa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1524000"/>
            <a:ext cx="5959501" cy="4495800"/>
          </a:xfrm>
          <a:prstGeom prst="rect">
            <a:avLst/>
          </a:prstGeom>
          <a:noFill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5562600"/>
            <a:ext cx="266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Software Distribution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0198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In XMOS (xC)</a:t>
            </a:r>
          </a:p>
          <a:p>
            <a:pPr lvl="1"/>
            <a:r>
              <a:rPr lang="tr-TR" sz="1800" dirty="0" smtClean="0"/>
              <a:t>at compile-time </a:t>
            </a:r>
          </a:p>
          <a:p>
            <a:endParaRPr lang="tr-TR" sz="2000" b="1" dirty="0" smtClean="0"/>
          </a:p>
          <a:p>
            <a:endParaRPr lang="tr-TR" sz="2000" b="1" dirty="0" smtClean="0"/>
          </a:p>
          <a:p>
            <a:pPr>
              <a:buNone/>
            </a:pPr>
            <a:endParaRPr lang="tr-TR" sz="2000" b="1" dirty="0" smtClean="0"/>
          </a:p>
          <a:p>
            <a:endParaRPr lang="tr-TR" sz="2000" b="1" dirty="0" smtClean="0"/>
          </a:p>
          <a:p>
            <a:endParaRPr lang="tr-TR" sz="2000" b="1" dirty="0" smtClean="0"/>
          </a:p>
          <a:p>
            <a:r>
              <a:rPr lang="tr-TR" sz="2000" b="1" dirty="0" smtClean="0"/>
              <a:t>In Linux</a:t>
            </a:r>
          </a:p>
          <a:p>
            <a:pPr lvl="1"/>
            <a:r>
              <a:rPr lang="tr-TR" sz="1800" b="1" dirty="0" smtClean="0"/>
              <a:t>At runtime</a:t>
            </a:r>
          </a:p>
          <a:p>
            <a:pPr lvl="1"/>
            <a:endParaRPr lang="tr-TR" sz="2000" b="1" dirty="0" smtClean="0"/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3400" y="4485382"/>
            <a:ext cx="45200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For processes and threads</a:t>
            </a:r>
          </a:p>
          <a:p>
            <a:pPr lvl="1">
              <a:buFont typeface="Arial" pitchFamily="34" charset="0"/>
              <a:buChar char="•"/>
            </a:pP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> taskset –pc &lt;coreaffinity&gt; &lt;pid&gt;</a:t>
            </a:r>
          </a:p>
          <a:p>
            <a:r>
              <a:rPr lang="tr-TR" dirty="0" smtClean="0"/>
              <a:t>To handle</a:t>
            </a:r>
          </a:p>
          <a:p>
            <a:pPr lvl="1">
              <a:buFont typeface="Arial" pitchFamily="34" charset="0"/>
              <a:buChar char="•"/>
            </a:pPr>
            <a:r>
              <a:rPr lang="tr-TR" sz="1600" dirty="0" smtClean="0">
                <a:cs typeface="Courier New" pitchFamily="49" charset="0"/>
              </a:rPr>
              <a:t> bash and python scripts execute functions.</a:t>
            </a:r>
            <a:endParaRPr lang="tr-TR" sz="2400" dirty="0">
              <a:cs typeface="Courier New" pitchFamily="49" charset="0"/>
            </a:endParaRP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057400"/>
            <a:ext cx="6275388" cy="1877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10800000" flipV="1">
            <a:off x="2971800" y="2743200"/>
            <a:ext cx="990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3048000" y="2971800"/>
            <a:ext cx="1143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38600" y="2590800"/>
            <a:ext cx="207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(combinable tasks)</a:t>
            </a:r>
            <a:endParaRPr lang="tr-TR" dirty="0"/>
          </a:p>
        </p:txBody>
      </p:sp>
      <p:sp>
        <p:nvSpPr>
          <p:cNvPr id="18" name="Snip and Round Single Corner Rectangle 17"/>
          <p:cNvSpPr/>
          <p:nvPr/>
        </p:nvSpPr>
        <p:spPr>
          <a:xfrm>
            <a:off x="5181600" y="5562600"/>
            <a:ext cx="838200" cy="9906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.a4p file</a:t>
            </a:r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381000" y="5505271"/>
            <a:ext cx="487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[COREDEF_LIST_APP4MC]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Task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Xtightvnc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0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Task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mjpg_streamer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0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Task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touchscreen_display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0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Thread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Thread_UpdateCoreUsageInfo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2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>....</a:t>
            </a:r>
            <a:endParaRPr lang="tr-TR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781800" y="5410200"/>
            <a:ext cx="13716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Main</a:t>
            </a:r>
          </a:p>
          <a:p>
            <a:pPr algn="ctr"/>
            <a:r>
              <a:rPr lang="tr-TR" dirty="0" smtClean="0"/>
              <a:t>Process</a:t>
            </a:r>
            <a:endParaRPr lang="tr-TR" dirty="0"/>
          </a:p>
        </p:txBody>
      </p:sp>
      <p:cxnSp>
        <p:nvCxnSpPr>
          <p:cNvPr id="22" name="Straight Arrow Connector 21"/>
          <p:cNvCxnSpPr>
            <a:stCxn id="18" idx="0"/>
            <a:endCxn id="20" idx="1"/>
          </p:cNvCxnSpPr>
          <p:nvPr/>
        </p:nvCxnSpPr>
        <p:spPr>
          <a:xfrm>
            <a:off x="6019800" y="605790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3"/>
          </p:cNvCxnSpPr>
          <p:nvPr/>
        </p:nvCxnSpPr>
        <p:spPr>
          <a:xfrm flipV="1">
            <a:off x="8153400" y="5638800"/>
            <a:ext cx="381000" cy="419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29600" y="5130225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/>
              <a:t>Executes</a:t>
            </a:r>
          </a:p>
          <a:p>
            <a:r>
              <a:rPr lang="tr-TR" sz="1600" dirty="0" smtClean="0"/>
              <a:t>taskset</a:t>
            </a:r>
            <a:endParaRPr lang="tr-TR" sz="1600" dirty="0"/>
          </a:p>
        </p:txBody>
      </p:sp>
      <p:sp>
        <p:nvSpPr>
          <p:cNvPr id="26" name="Rectangle 25"/>
          <p:cNvSpPr/>
          <p:nvPr/>
        </p:nvSpPr>
        <p:spPr>
          <a:xfrm>
            <a:off x="6858000" y="4038600"/>
            <a:ext cx="1219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Class</a:t>
            </a:r>
          </a:p>
          <a:p>
            <a:pPr algn="ctr"/>
            <a:r>
              <a:rPr lang="tr-TR" dirty="0" smtClean="0"/>
              <a:t>‘aprocess’</a:t>
            </a:r>
            <a:endParaRPr lang="tr-TR" dirty="0"/>
          </a:p>
        </p:txBody>
      </p:sp>
      <p:cxnSp>
        <p:nvCxnSpPr>
          <p:cNvPr id="29" name="Straight Arrow Connector 28"/>
          <p:cNvCxnSpPr>
            <a:stCxn id="26" idx="2"/>
            <a:endCxn id="20" idx="0"/>
          </p:cNvCxnSpPr>
          <p:nvPr/>
        </p:nvCxnSpPr>
        <p:spPr>
          <a:xfrm rot="5400000">
            <a:off x="7162800" y="51054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50292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Low-Level Module Results</a:t>
            </a:r>
          </a:p>
          <a:p>
            <a:r>
              <a:rPr lang="tr-TR" sz="2000" b="1" dirty="0" smtClean="0"/>
              <a:t>Evaluation goal: To fit xCORE applications into APP4MC scope</a:t>
            </a:r>
          </a:p>
          <a:p>
            <a:pPr lvl="1"/>
            <a:r>
              <a:rPr lang="tr-TR" sz="1800" dirty="0" smtClean="0"/>
              <a:t>Parallelization goal = # of cores required exceeded.</a:t>
            </a:r>
          </a:p>
          <a:p>
            <a:pPr lvl="1"/>
            <a:r>
              <a:rPr lang="tr-TR" sz="1800" dirty="0" smtClean="0"/>
              <a:t>Approach = periodic tasks are distributed, sporadic tasks are left undistributed.</a:t>
            </a:r>
          </a:p>
          <a:p>
            <a:pPr lvl="1"/>
            <a:r>
              <a:rPr lang="tr-TR" sz="1800" dirty="0" smtClean="0"/>
              <a:t>For evaluation GET and ST</a:t>
            </a:r>
            <a:r>
              <a:rPr lang="tr-TR" sz="1600" dirty="0" smtClean="0"/>
              <a:t>avg</a:t>
            </a:r>
            <a:r>
              <a:rPr lang="tr-TR" sz="1800" dirty="0" smtClean="0"/>
              <a:t> is calculated, Avg.Util is observed.</a:t>
            </a:r>
          </a:p>
          <a:p>
            <a:pPr lvl="1">
              <a:buNone/>
            </a:pPr>
            <a:endParaRPr lang="tr-TR" sz="1800" dirty="0" smtClean="0"/>
          </a:p>
          <a:p>
            <a:pPr lvl="1"/>
            <a:r>
              <a:rPr lang="tr-TR" sz="1800" dirty="0" smtClean="0"/>
              <a:t>For XMOS, APP4MC model needs to be constrained.</a:t>
            </a:r>
          </a:p>
          <a:p>
            <a:pPr lvl="2"/>
            <a:r>
              <a:rPr lang="tr-TR" sz="1500" dirty="0" smtClean="0"/>
              <a:t>i.e. Sporadic tasks are not distributed.</a:t>
            </a:r>
          </a:p>
          <a:p>
            <a:pPr lvl="2"/>
            <a:r>
              <a:rPr lang="tr-TR" sz="1500" dirty="0" smtClean="0"/>
              <a:t>i.e. Functional  runnables need to be grouped together.</a:t>
            </a:r>
          </a:p>
          <a:p>
            <a:pPr lvl="2"/>
            <a:r>
              <a:rPr lang="tr-TR" sz="1500" dirty="0" smtClean="0"/>
              <a:t>Otherwise the functionality issues are observed in the distribution execution.</a:t>
            </a:r>
          </a:p>
          <a:p>
            <a:pPr lvl="1"/>
            <a:r>
              <a:rPr lang="tr-TR" sz="1800" dirty="0" smtClean="0"/>
              <a:t>Constrained model gave better timing performance.</a:t>
            </a:r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5181600"/>
            <a:ext cx="5284788" cy="934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Straight Arrow Connector 9"/>
          <p:cNvCxnSpPr/>
          <p:nvPr/>
        </p:nvCxnSpPr>
        <p:spPr>
          <a:xfrm rot="10800000">
            <a:off x="6553201" y="5637211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86600" y="5483423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Stability problems</a:t>
            </a:r>
            <a:endParaRPr lang="tr-TR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High-Level Evaluation</a:t>
            </a:r>
          </a:p>
          <a:p>
            <a:pPr lvl="1"/>
            <a:r>
              <a:rPr lang="tr-TR" sz="1800" dirty="0" smtClean="0"/>
              <a:t>ESSP, 10 partitions, GA</a:t>
            </a:r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8066" name="Picture 2" descr="C:\Users\Mustafa\Documents\rccar\ThesisMustafa\v2\Template Thesis\content\images\mappinguti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209800"/>
            <a:ext cx="8305800" cy="420661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HL Evaluation Methodology</a:t>
            </a:r>
          </a:p>
          <a:p>
            <a:r>
              <a:rPr lang="tr-TR" sz="2000" b="1" dirty="0" smtClean="0"/>
              <a:t>Evaluation Goal: To compare APP4MC with OS-based performance</a:t>
            </a:r>
          </a:p>
          <a:p>
            <a:pPr lvl="1"/>
            <a:r>
              <a:rPr lang="tr-TR" sz="1800" dirty="0" smtClean="0"/>
              <a:t>Four distributions are created and evaluated, each having different set of processes and threads.</a:t>
            </a:r>
          </a:p>
          <a:p>
            <a:pPr lvl="1"/>
            <a:r>
              <a:rPr lang="tr-TR" sz="1800" dirty="0" smtClean="0"/>
              <a:t>Core-affinities are compared: OS, Sequential, APP4MC</a:t>
            </a:r>
          </a:p>
          <a:p>
            <a:pPr lvl="1"/>
            <a:r>
              <a:rPr lang="tr-TR" sz="1800" dirty="0" smtClean="0"/>
              <a:t>Evaluation metrics involve:    ST</a:t>
            </a:r>
            <a:r>
              <a:rPr lang="tr-TR" sz="1600" dirty="0" smtClean="0"/>
              <a:t>avg, </a:t>
            </a:r>
            <a:r>
              <a:rPr lang="tr-TR" sz="1800" dirty="0" smtClean="0"/>
              <a:t>GET, DLM, U, I</a:t>
            </a:r>
            <a:r>
              <a:rPr lang="tr-TR" sz="1200" dirty="0" smtClean="0"/>
              <a:t>DD</a:t>
            </a:r>
            <a:endParaRPr lang="tr-TR" sz="1800" dirty="0" smtClean="0"/>
          </a:p>
          <a:p>
            <a:r>
              <a:rPr lang="tr-TR" sz="2000" b="1" dirty="0" smtClean="0"/>
              <a:t>Observed Results</a:t>
            </a:r>
          </a:p>
          <a:p>
            <a:pPr lvl="1"/>
            <a:r>
              <a:rPr lang="tr-TR" sz="1800" dirty="0" smtClean="0"/>
              <a:t>In three distributions, timing performance OS &gt; APP4MC &gt; Sequential</a:t>
            </a:r>
          </a:p>
          <a:p>
            <a:pPr lvl="2"/>
            <a:r>
              <a:rPr lang="tr-TR" sz="1500" dirty="0" smtClean="0"/>
              <a:t>In one distribution, APP4MC &gt; OS &gt; Sequential</a:t>
            </a:r>
          </a:p>
          <a:p>
            <a:pPr lvl="2"/>
            <a:r>
              <a:rPr lang="tr-TR" sz="1500" dirty="0" smtClean="0"/>
              <a:t>So, </a:t>
            </a:r>
            <a:r>
              <a:rPr lang="tr-TR" sz="1500" b="1" dirty="0" smtClean="0"/>
              <a:t>achieving better performance with APP4MC is possible</a:t>
            </a:r>
            <a:r>
              <a:rPr lang="tr-TR" sz="1500" dirty="0" smtClean="0"/>
              <a:t>, but not guaranteed.</a:t>
            </a:r>
          </a:p>
          <a:p>
            <a:pPr lvl="1"/>
            <a:r>
              <a:rPr lang="tr-TR" sz="1800" dirty="0" smtClean="0"/>
              <a:t>APP4MC results improve power cons. very slightly as opposed to OS.</a:t>
            </a:r>
          </a:p>
          <a:p>
            <a:pPr lvl="2"/>
            <a:r>
              <a:rPr lang="tr-TR" sz="1500" dirty="0" smtClean="0"/>
              <a:t>Lesser context-switching in APP4MC.</a:t>
            </a:r>
          </a:p>
          <a:p>
            <a:pPr lvl="2"/>
            <a:r>
              <a:rPr lang="tr-TR" sz="1500" dirty="0" smtClean="0"/>
              <a:t>OS-based distribution involves fluctiations in power consumption.</a:t>
            </a:r>
          </a:p>
          <a:p>
            <a:pPr lvl="1"/>
            <a:r>
              <a:rPr lang="tr-TR" sz="1800" dirty="0" smtClean="0"/>
              <a:t>Power cons. (Underclocking + Downvoltage) &gt; (Undercloking only)</a:t>
            </a:r>
          </a:p>
          <a:p>
            <a:pPr lvl="1"/>
            <a:r>
              <a:rPr lang="tr-TR" sz="1800" dirty="0" smtClean="0"/>
              <a:t>Huge stability problems in Sequential distribution</a:t>
            </a:r>
          </a:p>
          <a:p>
            <a:pPr lvl="1"/>
            <a:endParaRPr lang="tr-TR" sz="1800" dirty="0" smtClean="0"/>
          </a:p>
          <a:p>
            <a:pPr lvl="1"/>
            <a:endParaRPr lang="tr-TR" sz="1800" b="1" dirty="0" smtClean="0"/>
          </a:p>
          <a:p>
            <a:pPr lvl="1"/>
            <a:endParaRPr lang="tr-TR" sz="1800" dirty="0" smtClean="0"/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248400" y="6019800"/>
            <a:ext cx="121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Reasoning</a:t>
            </a:r>
            <a:endParaRPr lang="tr-TR" i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543800" y="6248400"/>
            <a:ext cx="1066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Conclusions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257800"/>
          </a:xfrm>
        </p:spPr>
        <p:txBody>
          <a:bodyPr>
            <a:noAutofit/>
          </a:bodyPr>
          <a:lstStyle/>
          <a:p>
            <a:r>
              <a:rPr lang="tr-TR" sz="1800" b="1" dirty="0" smtClean="0"/>
              <a:t>Reasoning &amp; Conclusion</a:t>
            </a:r>
          </a:p>
          <a:p>
            <a:pPr lvl="1"/>
            <a:r>
              <a:rPr lang="tr-TR" sz="1600" dirty="0" smtClean="0"/>
              <a:t>A4MCAR has its limitations,</a:t>
            </a:r>
          </a:p>
          <a:p>
            <a:pPr lvl="2"/>
            <a:r>
              <a:rPr lang="tr-TR" sz="1200" dirty="0" smtClean="0"/>
              <a:t>System overheads, profiling overheads, non-exact model, not-so fine-grained runnables.</a:t>
            </a:r>
          </a:p>
          <a:p>
            <a:pPr lvl="1"/>
            <a:r>
              <a:rPr lang="tr-TR" sz="1600" dirty="0" smtClean="0"/>
              <a:t>APP4MC is real-time and ensures causal order.</a:t>
            </a:r>
          </a:p>
          <a:p>
            <a:pPr lvl="2"/>
            <a:r>
              <a:rPr lang="tr-TR" sz="1200" dirty="0" smtClean="0"/>
              <a:t>CFS -&gt; very fair, therefore non real-time. </a:t>
            </a:r>
          </a:p>
          <a:p>
            <a:pPr lvl="2"/>
            <a:r>
              <a:rPr lang="tr-TR" sz="1200" dirty="0" smtClean="0"/>
              <a:t>Using RT patch (preemptRT) in Linux is a solution.</a:t>
            </a:r>
          </a:p>
          <a:p>
            <a:pPr lvl="2"/>
            <a:r>
              <a:rPr lang="tr-TR" sz="1200" dirty="0" smtClean="0"/>
              <a:t>Also, OS does not ensure causal order.</a:t>
            </a:r>
          </a:p>
          <a:p>
            <a:pPr lvl="1"/>
            <a:r>
              <a:rPr lang="tr-TR" sz="1600" dirty="0" smtClean="0"/>
              <a:t>APP4MC targets model-based development for industry applications.</a:t>
            </a:r>
          </a:p>
          <a:p>
            <a:pPr lvl="2"/>
            <a:r>
              <a:rPr lang="tr-TR" sz="1200" dirty="0" smtClean="0"/>
              <a:t>Static scheduling is not the best way to approach Linux systems without low-level RTOS solns.</a:t>
            </a:r>
          </a:p>
          <a:p>
            <a:pPr lvl="1"/>
            <a:r>
              <a:rPr lang="tr-TR" sz="1600" dirty="0" smtClean="0"/>
              <a:t>APP4MC targets more fine-grained, lower-level, higher-scale systems.</a:t>
            </a:r>
          </a:p>
          <a:p>
            <a:pPr lvl="2"/>
            <a:r>
              <a:rPr lang="tr-TR" sz="1200" dirty="0" smtClean="0"/>
              <a:t>In our app, we use process/threads as runnables.</a:t>
            </a:r>
          </a:p>
          <a:p>
            <a:pPr lvl="1"/>
            <a:r>
              <a:rPr lang="tr-TR" sz="1600" dirty="0" smtClean="0"/>
              <a:t>APP4MC’s partitioning only concerned about load-balancing when activation periods are the same.</a:t>
            </a:r>
          </a:p>
          <a:p>
            <a:pPr lvl="1"/>
            <a:r>
              <a:rPr lang="tr-TR" sz="1600" dirty="0" smtClean="0"/>
              <a:t>APP4MC is in development stage,</a:t>
            </a:r>
          </a:p>
          <a:p>
            <a:pPr lvl="2"/>
            <a:r>
              <a:rPr lang="tr-TR" sz="1200" dirty="0" smtClean="0"/>
              <a:t>Non dependency-dependent algorithms are being developed.</a:t>
            </a:r>
          </a:p>
          <a:p>
            <a:pPr lvl="2"/>
            <a:r>
              <a:rPr lang="tr-TR" sz="1200" dirty="0" smtClean="0"/>
              <a:t>N-stage genetic algorithms are being studied for load balanding (as opposed to willy nilly distr.)</a:t>
            </a:r>
          </a:p>
          <a:p>
            <a:pPr lvl="2"/>
            <a:r>
              <a:rPr lang="tr-TR" sz="1200" dirty="0" smtClean="0"/>
              <a:t>Not able to work when threads are sporadically activated.</a:t>
            </a:r>
            <a:endParaRPr lang="tr-TR" sz="1600" dirty="0" smtClean="0"/>
          </a:p>
          <a:p>
            <a:pPr lvl="1"/>
            <a:r>
              <a:rPr lang="tr-TR" sz="1600" dirty="0" smtClean="0"/>
              <a:t>APP4MC focuses on ideal vision of embedded computing</a:t>
            </a:r>
          </a:p>
          <a:p>
            <a:pPr lvl="2"/>
            <a:r>
              <a:rPr lang="tr-TR" sz="1200" dirty="0" smtClean="0"/>
              <a:t>Automizing parallelization foundations based on model-driven manner, using static scheduling approaches.</a:t>
            </a:r>
          </a:p>
          <a:p>
            <a:pPr lvl="2"/>
            <a:r>
              <a:rPr lang="tr-TR" sz="1200" dirty="0" smtClean="0"/>
              <a:t>To get rid of the non-determinism in parallelization, power consumption.</a:t>
            </a:r>
          </a:p>
          <a:p>
            <a:pPr lvl="2"/>
            <a:r>
              <a:rPr lang="tr-TR" sz="1200" dirty="0" smtClean="0"/>
              <a:t>For more industry applications.</a:t>
            </a:r>
          </a:p>
          <a:p>
            <a:pPr lvl="1"/>
            <a:r>
              <a:rPr lang="tr-TR" sz="1600" dirty="0" smtClean="0"/>
              <a:t>APP4MC is a suggestive, supplementary tool.</a:t>
            </a:r>
          </a:p>
          <a:p>
            <a:pPr lvl="1"/>
            <a:endParaRPr lang="tr-TR" sz="1600" dirty="0" smtClean="0"/>
          </a:p>
          <a:p>
            <a:pPr lvl="2"/>
            <a:endParaRPr lang="tr-TR" sz="1200" b="1" dirty="0" smtClean="0"/>
          </a:p>
          <a:p>
            <a:pPr lvl="1"/>
            <a:endParaRPr lang="tr-TR" sz="1600" dirty="0" smtClean="0"/>
          </a:p>
          <a:p>
            <a:pPr lvl="1"/>
            <a:endParaRPr lang="tr-TR" sz="1600" b="1" dirty="0" smtClean="0"/>
          </a:p>
          <a:p>
            <a:pPr lvl="1"/>
            <a:endParaRPr lang="tr-TR" sz="1600" dirty="0" smtClean="0"/>
          </a:p>
          <a:p>
            <a:pPr lvl="1">
              <a:buNone/>
            </a:pPr>
            <a:endParaRPr lang="tr-TR" sz="1600" dirty="0" smtClean="0"/>
          </a:p>
          <a:p>
            <a:endParaRPr lang="tr-TR" sz="1800" dirty="0" smtClean="0"/>
          </a:p>
          <a:p>
            <a:endParaRPr lang="tr-TR" sz="1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Final Words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6096000" cy="5257800"/>
          </a:xfrm>
        </p:spPr>
        <p:txBody>
          <a:bodyPr>
            <a:noAutofit/>
          </a:bodyPr>
          <a:lstStyle/>
          <a:p>
            <a:pPr lvl="1"/>
            <a:r>
              <a:rPr lang="tr-TR" sz="1600" dirty="0" smtClean="0"/>
              <a:t>This work, (A4MCAR, APP4MC)</a:t>
            </a:r>
          </a:p>
          <a:p>
            <a:pPr lvl="2"/>
            <a:r>
              <a:rPr lang="tr-TR" sz="1300" dirty="0" smtClean="0"/>
              <a:t>follows pure open-source development workflow. ( under Google Inc, Eclipse Foundation )</a:t>
            </a:r>
          </a:p>
          <a:p>
            <a:pPr lvl="2"/>
            <a:r>
              <a:rPr lang="tr-TR" sz="1300" dirty="0" smtClean="0"/>
              <a:t>develops certain applications as a demonstrator.</a:t>
            </a:r>
          </a:p>
          <a:p>
            <a:pPr lvl="2"/>
            <a:r>
              <a:rPr lang="tr-TR" sz="1300" dirty="0" smtClean="0"/>
              <a:t>implements necessary tool support for analysis and tracing of applications for APP4MC.</a:t>
            </a:r>
          </a:p>
          <a:p>
            <a:pPr lvl="2"/>
            <a:r>
              <a:rPr lang="tr-TR" sz="1300" dirty="0" smtClean="0"/>
              <a:t>evaluates APP4MC performance and compares it to OS-based performance.</a:t>
            </a:r>
          </a:p>
          <a:p>
            <a:pPr lvl="2"/>
            <a:endParaRPr lang="tr-TR" sz="1300" dirty="0" smtClean="0"/>
          </a:p>
          <a:p>
            <a:pPr lvl="1"/>
            <a:r>
              <a:rPr lang="tr-TR" sz="1600" dirty="0" smtClean="0"/>
              <a:t>Succeeding work, (APP4MC Rover, APPSTACLE)</a:t>
            </a:r>
          </a:p>
          <a:p>
            <a:pPr lvl="2"/>
            <a:r>
              <a:rPr lang="tr-TR" sz="1300" dirty="0" smtClean="0"/>
              <a:t>extends applications toward Cloud &amp; IoT interaction and services.</a:t>
            </a:r>
          </a:p>
          <a:p>
            <a:pPr lvl="2"/>
            <a:r>
              <a:rPr lang="tr-TR" sz="1300" dirty="0" smtClean="0"/>
              <a:t>uses industry-type automotive OS &amp; HMI.</a:t>
            </a:r>
          </a:p>
          <a:p>
            <a:pPr lvl="2"/>
            <a:r>
              <a:rPr lang="tr-TR" sz="1300" dirty="0" smtClean="0"/>
              <a:t>uses more well-engineered software infrastructure (more homogeneous &amp; fine-grained).</a:t>
            </a:r>
            <a:r>
              <a:rPr lang="tr-TR" sz="1600" dirty="0" smtClean="0"/>
              <a:t/>
            </a:r>
            <a:br>
              <a:rPr lang="tr-TR" sz="1600" dirty="0" smtClean="0"/>
            </a:br>
            <a:endParaRPr lang="tr-TR" sz="1600" dirty="0" smtClean="0"/>
          </a:p>
          <a:p>
            <a:pPr lvl="1"/>
            <a:endParaRPr lang="tr-TR" sz="1600" dirty="0" smtClean="0"/>
          </a:p>
          <a:p>
            <a:pPr lvl="1"/>
            <a:endParaRPr lang="tr-TR" sz="1600" dirty="0" smtClean="0"/>
          </a:p>
          <a:p>
            <a:pPr lvl="2"/>
            <a:endParaRPr lang="tr-TR" sz="1200" b="1" dirty="0" smtClean="0"/>
          </a:p>
          <a:p>
            <a:pPr lvl="1"/>
            <a:endParaRPr lang="tr-TR" sz="1600" dirty="0" smtClean="0"/>
          </a:p>
          <a:p>
            <a:pPr lvl="1"/>
            <a:endParaRPr lang="tr-TR" sz="1600" b="1" dirty="0" smtClean="0"/>
          </a:p>
          <a:p>
            <a:pPr lvl="1"/>
            <a:endParaRPr lang="tr-TR" sz="1600" dirty="0" smtClean="0"/>
          </a:p>
          <a:p>
            <a:pPr lvl="1">
              <a:buNone/>
            </a:pPr>
            <a:endParaRPr lang="tr-TR" sz="1600" dirty="0" smtClean="0"/>
          </a:p>
          <a:p>
            <a:endParaRPr lang="tr-TR" sz="1800" dirty="0" smtClean="0"/>
          </a:p>
          <a:p>
            <a:endParaRPr lang="tr-TR" sz="1800" dirty="0" smtClean="0"/>
          </a:p>
        </p:txBody>
      </p:sp>
      <p:pic>
        <p:nvPicPr>
          <p:cNvPr id="87042" name="Picture 2" descr="C:\Users\Mustafa\Desktop\Rover_with_Compa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876800"/>
            <a:ext cx="3251201" cy="1828800"/>
          </a:xfrm>
          <a:prstGeom prst="rect">
            <a:avLst/>
          </a:prstGeom>
          <a:noFill/>
        </p:spPr>
      </p:pic>
      <p:pic>
        <p:nvPicPr>
          <p:cNvPr id="87043" name="Picture 3" descr="C:\Users\Mustafa\Desktop\Rover_Web_Interfac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55302" y="2514600"/>
            <a:ext cx="2863995" cy="37338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b="1" dirty="0" smtClean="0"/>
              <a:t/>
            </a:r>
            <a:br>
              <a:rPr lang="tr-TR" sz="3600" b="1" dirty="0" smtClean="0"/>
            </a:br>
            <a:r>
              <a:rPr lang="tr-TR" sz="3600" b="1" dirty="0" smtClean="0"/>
              <a:t/>
            </a:r>
            <a:br>
              <a:rPr lang="tr-TR" sz="3600" b="1" dirty="0" smtClean="0"/>
            </a:br>
            <a:r>
              <a:rPr lang="tr-TR" sz="3600" b="1" u="sng" dirty="0" smtClean="0"/>
              <a:t>Unresolved Bug:</a:t>
            </a:r>
            <a:r>
              <a:rPr lang="tr-TR" sz="3600" b="1" dirty="0" smtClean="0"/>
              <a:t/>
            </a:r>
            <a:br>
              <a:rPr lang="tr-TR" sz="3600" b="1" dirty="0" smtClean="0"/>
            </a:br>
            <a:r>
              <a:rPr lang="tr-TR" sz="3600" b="1" dirty="0" smtClean="0"/>
              <a:t>Why Core Utilization Display is Not Reasonable on Low-level Module?</a:t>
            </a:r>
            <a:endParaRPr lang="tr-TR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The approach used is only working for certain periodic tasks.</a:t>
            </a:r>
          </a:p>
          <a:p>
            <a:endParaRPr lang="tr-TR" dirty="0" smtClean="0"/>
          </a:p>
          <a:p>
            <a:pPr>
              <a:buNone/>
            </a:pPr>
            <a:r>
              <a:rPr lang="tr-TR" dirty="0" smtClean="0"/>
              <a:t>	</a:t>
            </a:r>
          </a:p>
          <a:p>
            <a:r>
              <a:rPr lang="tr-TR" dirty="0" smtClean="0"/>
              <a:t>This approac</a:t>
            </a:r>
            <a:r>
              <a:rPr lang="tr-TR" dirty="0" smtClean="0"/>
              <a:t>h is proposed in XMOS website.</a:t>
            </a:r>
          </a:p>
          <a:p>
            <a:endParaRPr lang="tr-TR" dirty="0" smtClean="0"/>
          </a:p>
          <a:p>
            <a:r>
              <a:rPr lang="tr-TR" dirty="0" smtClean="0"/>
              <a:t>Complexity is high </a:t>
            </a:r>
            <a:r>
              <a:rPr lang="tr-TR" dirty="0" smtClean="0"/>
              <a:t>in A4MCAR c.t  XMOS-modules.</a:t>
            </a:r>
          </a:p>
          <a:p>
            <a:endParaRPr lang="tr-TR" dirty="0" smtClean="0"/>
          </a:p>
          <a:p>
            <a:r>
              <a:rPr lang="tr-TR" dirty="0" smtClean="0"/>
              <a:t>Therefore, this is a still unresolved bug for XMOS.</a:t>
            </a:r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  <p:graphicFrame>
        <p:nvGraphicFramePr>
          <p:cNvPr id="88066" name="Object 2"/>
          <p:cNvGraphicFramePr>
            <a:graphicFrameLocks noChangeAspect="1"/>
          </p:cNvGraphicFramePr>
          <p:nvPr/>
        </p:nvGraphicFramePr>
        <p:xfrm>
          <a:off x="1905000" y="2590800"/>
          <a:ext cx="5338233" cy="609600"/>
        </p:xfrm>
        <a:graphic>
          <a:graphicData uri="http://schemas.openxmlformats.org/presentationml/2006/ole">
            <p:oleObj spid="_x0000_s88066" name="Equation" r:id="rId3" imgW="3670200" imgH="41904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72312"/>
          </a:xfrm>
        </p:spPr>
        <p:txBody>
          <a:bodyPr>
            <a:noAutofit/>
          </a:bodyPr>
          <a:lstStyle/>
          <a:p>
            <a:r>
              <a:rPr lang="tr-TR" sz="3600" b="1" u="sng" dirty="0" smtClean="0"/>
              <a:t>Unresolved Bug: </a:t>
            </a:r>
            <a:br>
              <a:rPr lang="tr-TR" sz="3600" b="1" u="sng" dirty="0" smtClean="0"/>
            </a:br>
            <a:r>
              <a:rPr lang="tr-TR" sz="3600" b="1" dirty="0" smtClean="0"/>
              <a:t>Light System Modes</a:t>
            </a:r>
            <a:endParaRPr lang="tr-TR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Possible </a:t>
            </a:r>
            <a:r>
              <a:rPr lang="tr-TR" b="1" dirty="0" smtClean="0"/>
              <a:t>hardware fault  </a:t>
            </a:r>
            <a:r>
              <a:rPr lang="tr-TR" dirty="0" smtClean="0"/>
              <a:t>or </a:t>
            </a:r>
          </a:p>
          <a:p>
            <a:pPr>
              <a:buNone/>
            </a:pPr>
            <a:r>
              <a:rPr lang="tr-TR" dirty="0" smtClean="0"/>
              <a:t>	</a:t>
            </a:r>
            <a:r>
              <a:rPr lang="tr-TR" dirty="0" smtClean="0"/>
              <a:t>	       </a:t>
            </a:r>
            <a:r>
              <a:rPr lang="tr-TR" b="1" dirty="0" smtClean="0"/>
              <a:t>incompatible motor driver</a:t>
            </a:r>
            <a:r>
              <a:rPr lang="tr-TR" dirty="0" smtClean="0"/>
              <a:t>.</a:t>
            </a:r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72312"/>
          </a:xfrm>
        </p:spPr>
        <p:txBody>
          <a:bodyPr>
            <a:noAutofit/>
          </a:bodyPr>
          <a:lstStyle/>
          <a:p>
            <a:r>
              <a:rPr lang="tr-TR" sz="3600" b="1" u="sng" dirty="0" smtClean="0"/>
              <a:t>Why: </a:t>
            </a:r>
            <a:br>
              <a:rPr lang="tr-TR" sz="3600" b="1" u="sng" dirty="0" smtClean="0"/>
            </a:br>
            <a:r>
              <a:rPr lang="tr-TR" sz="3600" b="1" dirty="0" smtClean="0"/>
              <a:t>Not Use Real-time Kernel</a:t>
            </a:r>
            <a:endParaRPr lang="tr-TR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By the time of this discovery, applications were ready.</a:t>
            </a:r>
          </a:p>
          <a:p>
            <a:r>
              <a:rPr lang="tr-TR" dirty="0" smtClean="0"/>
              <a:t>Due to the </a:t>
            </a:r>
            <a:r>
              <a:rPr lang="tr-TR" b="1" dirty="0" smtClean="0"/>
              <a:t>complexity of the topic</a:t>
            </a:r>
            <a:r>
              <a:rPr lang="tr-TR" dirty="0" smtClean="0"/>
              <a:t>,</a:t>
            </a:r>
          </a:p>
          <a:p>
            <a:pPr>
              <a:buNone/>
            </a:pPr>
            <a:r>
              <a:rPr lang="tr-TR" dirty="0" smtClean="0"/>
              <a:t> </a:t>
            </a:r>
            <a:r>
              <a:rPr lang="tr-TR" dirty="0" smtClean="0"/>
              <a:t> and </a:t>
            </a:r>
            <a:r>
              <a:rPr lang="tr-TR" b="1" dirty="0" smtClean="0"/>
              <a:t>choosing complex applications that are harder to port.</a:t>
            </a:r>
            <a:endParaRPr lang="tr-TR" b="1" dirty="0" smtClean="0"/>
          </a:p>
          <a:p>
            <a:pPr>
              <a:buNone/>
            </a:pPr>
            <a:endParaRPr lang="tr-TR" b="1" dirty="0" smtClean="0"/>
          </a:p>
          <a:p>
            <a:pPr>
              <a:buNone/>
            </a:pPr>
            <a:r>
              <a:rPr lang="tr-TR" b="1" dirty="0" smtClean="0"/>
              <a:t>This approach is subject to,</a:t>
            </a:r>
          </a:p>
          <a:p>
            <a:pPr>
              <a:buNone/>
            </a:pPr>
            <a:endParaRPr lang="tr-TR" b="1" dirty="0" smtClean="0"/>
          </a:p>
          <a:p>
            <a:pPr>
              <a:buNone/>
            </a:pPr>
            <a:r>
              <a:rPr lang="tr-TR" dirty="0" smtClean="0"/>
              <a:t>1) </a:t>
            </a:r>
            <a:r>
              <a:rPr lang="tr-TR" b="1" dirty="0" smtClean="0"/>
              <a:t>Further Work</a:t>
            </a:r>
          </a:p>
          <a:p>
            <a:pPr>
              <a:buNone/>
            </a:pPr>
            <a:r>
              <a:rPr lang="tr-TR" dirty="0" smtClean="0"/>
              <a:t>2) and maybe </a:t>
            </a:r>
            <a:r>
              <a:rPr lang="tr-TR" b="1" dirty="0" smtClean="0"/>
              <a:t>Another </a:t>
            </a:r>
            <a:r>
              <a:rPr lang="tr-TR" b="1" dirty="0" smtClean="0"/>
              <a:t>A</a:t>
            </a:r>
            <a:r>
              <a:rPr lang="tr-TR" b="1" dirty="0" smtClean="0"/>
              <a:t>cademic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Synchronization</a:t>
            </a:r>
          </a:p>
          <a:p>
            <a:pPr lvl="1"/>
            <a:r>
              <a:rPr lang="tr-TR" sz="2200" dirty="0" smtClean="0"/>
              <a:t>Mutex</a:t>
            </a:r>
          </a:p>
          <a:p>
            <a:pPr lvl="1"/>
            <a:r>
              <a:rPr lang="tr-TR" sz="2200" dirty="0" smtClean="0"/>
              <a:t>Semaphores</a:t>
            </a:r>
            <a:endParaRPr lang="tr-TR" sz="2400" dirty="0" smtClean="0"/>
          </a:p>
          <a:p>
            <a:r>
              <a:rPr lang="tr-TR" sz="2400" b="1" dirty="0" smtClean="0"/>
              <a:t>Scheduling Analysis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146" name="Picture 2" descr="C:\Users\Mustafa\Documents\rccar\ThesisMustafa\v2\Template Thesis\content\images\schedul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1" y="3752228"/>
            <a:ext cx="4800600" cy="3105772"/>
          </a:xfrm>
          <a:prstGeom prst="rect">
            <a:avLst/>
          </a:prstGeom>
          <a:noFill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114800" y="1447800"/>
            <a:ext cx="4800600" cy="4800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Interprocess Communication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Shared memory comm.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Mapped memory </a:t>
            </a:r>
            <a:endParaRPr kumimoji="0" lang="tr-T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 semaphores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FIFOs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Pipes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Sockets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1400" y="20574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6858000" y="22860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14600" y="19812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2" name="Straight Arrow Connector 11"/>
          <p:cNvCxnSpPr/>
          <p:nvPr/>
        </p:nvCxnSpPr>
        <p:spPr>
          <a:xfrm rot="10800000">
            <a:off x="1905000" y="21336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95600" y="2438400"/>
            <a:ext cx="1605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for job queues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2590800" y="25908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24600" y="33528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7" name="Straight Arrow Connector 16"/>
          <p:cNvCxnSpPr/>
          <p:nvPr/>
        </p:nvCxnSpPr>
        <p:spPr>
          <a:xfrm rot="10800000">
            <a:off x="5791200" y="35814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72200" y="3048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638800" y="32766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34200" y="5117068"/>
            <a:ext cx="190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ST, GET, DL, PER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72312"/>
          </a:xfrm>
        </p:spPr>
        <p:txBody>
          <a:bodyPr>
            <a:noAutofit/>
          </a:bodyPr>
          <a:lstStyle/>
          <a:p>
            <a:r>
              <a:rPr lang="tr-TR" sz="3600" b="1" u="sng" dirty="0" smtClean="0"/>
              <a:t>Why: </a:t>
            </a:r>
            <a:br>
              <a:rPr lang="tr-TR" sz="3600" b="1" u="sng" dirty="0" smtClean="0"/>
            </a:br>
            <a:r>
              <a:rPr lang="tr-TR" sz="3600" b="1" dirty="0" smtClean="0"/>
              <a:t>Not Have Lower-Grained Applications</a:t>
            </a:r>
            <a:endParaRPr lang="tr-TR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Higher-level, higher grained applications are chosen</a:t>
            </a:r>
          </a:p>
          <a:p>
            <a:endParaRPr lang="tr-TR" b="1" dirty="0" smtClean="0"/>
          </a:p>
          <a:p>
            <a:r>
              <a:rPr lang="tr-TR" b="1" dirty="0" smtClean="0"/>
              <a:t>Due to,</a:t>
            </a:r>
          </a:p>
          <a:p>
            <a:pPr lvl="1"/>
            <a:r>
              <a:rPr lang="tr-TR" b="1" dirty="0" smtClean="0"/>
              <a:t>Distribution efforts of runnables are effortful</a:t>
            </a:r>
          </a:p>
          <a:p>
            <a:pPr lvl="2"/>
            <a:r>
              <a:rPr lang="tr-TR" b="1" dirty="0" smtClean="0"/>
              <a:t>Maybe subject to another thesis</a:t>
            </a:r>
          </a:p>
          <a:p>
            <a:pPr lvl="1"/>
            <a:r>
              <a:rPr lang="tr-TR" b="1" dirty="0" smtClean="0"/>
              <a:t>Only Industry-level tools allow fine-grained modular apps</a:t>
            </a:r>
          </a:p>
          <a:p>
            <a:pPr lvl="2"/>
            <a:r>
              <a:rPr lang="tr-TR" b="1" dirty="0" smtClean="0"/>
              <a:t>to be distributed and arranged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/>
          <a:lstStyle/>
          <a:p>
            <a:r>
              <a:rPr lang="tr-TR" dirty="0" smtClean="0"/>
              <a:t>Term Sheet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b="1" dirty="0" smtClean="0"/>
              <a:t>Runnable: </a:t>
            </a:r>
            <a:r>
              <a:rPr lang="tr-TR" dirty="0" smtClean="0"/>
              <a:t>Does not depend on each other</a:t>
            </a:r>
          </a:p>
          <a:p>
            <a:r>
              <a:rPr lang="tr-TR" b="1" dirty="0" smtClean="0"/>
              <a:t>Task: </a:t>
            </a:r>
            <a:r>
              <a:rPr lang="tr-TR" dirty="0" smtClean="0"/>
              <a:t>Has Shared memory</a:t>
            </a:r>
          </a:p>
          <a:p>
            <a:r>
              <a:rPr lang="tr-TR" b="1" dirty="0" smtClean="0"/>
              <a:t>Thread: </a:t>
            </a:r>
            <a:r>
              <a:rPr lang="tr-TR" dirty="0" smtClean="0"/>
              <a:t>Has Virtual address space</a:t>
            </a:r>
          </a:p>
          <a:p>
            <a:r>
              <a:rPr lang="tr-TR" b="1" dirty="0" smtClean="0"/>
              <a:t>Process:  </a:t>
            </a:r>
            <a:r>
              <a:rPr lang="tr-TR" dirty="0" smtClean="0"/>
              <a:t>Has Local (own) memory</a:t>
            </a:r>
          </a:p>
          <a:p>
            <a:r>
              <a:rPr lang="tr-TR" b="1" dirty="0" smtClean="0"/>
              <a:t>Race Condition: </a:t>
            </a:r>
            <a:r>
              <a:rPr lang="tr-TR" dirty="0" smtClean="0"/>
              <a:t>Output depends on sequence of uncontrollable events</a:t>
            </a:r>
          </a:p>
          <a:p>
            <a:r>
              <a:rPr lang="tr-TR" b="1" dirty="0" smtClean="0"/>
              <a:t>Mutex: </a:t>
            </a:r>
            <a:r>
              <a:rPr lang="tr-TR" dirty="0" smtClean="0"/>
              <a:t>Critical section is written exclusively</a:t>
            </a:r>
          </a:p>
          <a:p>
            <a:r>
              <a:rPr lang="tr-TR" b="1" dirty="0" smtClean="0"/>
              <a:t>Semaphore: </a:t>
            </a:r>
            <a:r>
              <a:rPr lang="tr-TR" dirty="0" smtClean="0"/>
              <a:t>Access of multiple processes to a resource controlled.</a:t>
            </a:r>
          </a:p>
          <a:p>
            <a:r>
              <a:rPr lang="tr-TR" b="1" dirty="0" smtClean="0"/>
              <a:t>Load balancing: </a:t>
            </a:r>
            <a:r>
              <a:rPr lang="tr-TR" dirty="0" smtClean="0"/>
              <a:t>Ensures reduced power cons due to high slack time.</a:t>
            </a:r>
          </a:p>
          <a:p>
            <a:r>
              <a:rPr lang="tr-TR" b="1" dirty="0" smtClean="0"/>
              <a:t>Min.comp time: </a:t>
            </a:r>
            <a:r>
              <a:rPr lang="tr-TR" dirty="0" smtClean="0"/>
              <a:t>Ensures higher timing performance.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66469"/>
            <a:ext cx="5410200" cy="663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37429"/>
            <a:ext cx="4495800" cy="5729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6248400" cy="6169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371"/>
            <a:ext cx="6400800" cy="6829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264373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8580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Optimization</a:t>
            </a:r>
          </a:p>
          <a:p>
            <a:pPr lvl="1"/>
            <a:r>
              <a:rPr lang="tr-TR" sz="2200" b="1" dirty="0" smtClean="0"/>
              <a:t>Goals</a:t>
            </a:r>
          </a:p>
          <a:p>
            <a:pPr lvl="2"/>
            <a:r>
              <a:rPr lang="tr-TR" sz="1900" dirty="0" smtClean="0"/>
              <a:t>Minimizing </a:t>
            </a:r>
            <a:r>
              <a:rPr lang="tr-TR" sz="1900" b="1" dirty="0" smtClean="0"/>
              <a:t>resouce consumption</a:t>
            </a:r>
          </a:p>
          <a:p>
            <a:pPr lvl="3"/>
            <a:r>
              <a:rPr lang="tr-TR" sz="1800" dirty="0" smtClean="0"/>
              <a:t>Active cores / Timers / Memory</a:t>
            </a:r>
          </a:p>
          <a:p>
            <a:pPr lvl="2"/>
            <a:r>
              <a:rPr lang="tr-TR" sz="1900" dirty="0" smtClean="0"/>
              <a:t>Minimizing </a:t>
            </a:r>
            <a:r>
              <a:rPr lang="tr-TR" sz="1900" b="1" dirty="0" smtClean="0"/>
              <a:t>computation time</a:t>
            </a:r>
          </a:p>
          <a:p>
            <a:pPr lvl="3"/>
            <a:r>
              <a:rPr lang="tr-TR" sz="1800" dirty="0" smtClean="0"/>
              <a:t>Less overheads / Correct Interdependency</a:t>
            </a:r>
          </a:p>
          <a:p>
            <a:pPr lvl="2"/>
            <a:r>
              <a:rPr lang="tr-TR" sz="1900" dirty="0" smtClean="0"/>
              <a:t>Minimizing </a:t>
            </a:r>
            <a:r>
              <a:rPr lang="tr-TR" sz="1900" b="1" dirty="0" smtClean="0"/>
              <a:t>power consumption</a:t>
            </a:r>
          </a:p>
          <a:p>
            <a:pPr lvl="3"/>
            <a:r>
              <a:rPr lang="tr-TR" sz="1800" dirty="0" smtClean="0"/>
              <a:t>Active cores / Communication costs / Load balance</a:t>
            </a:r>
          </a:p>
          <a:p>
            <a:pPr lvl="2"/>
            <a:r>
              <a:rPr lang="tr-TR" sz="1900" dirty="0" smtClean="0"/>
              <a:t>Maximizing </a:t>
            </a:r>
            <a:r>
              <a:rPr lang="tr-TR" sz="1900" b="1" dirty="0" smtClean="0"/>
              <a:t>reliability</a:t>
            </a:r>
          </a:p>
          <a:p>
            <a:pPr lvl="3"/>
            <a:r>
              <a:rPr lang="tr-TR" sz="1800" dirty="0" smtClean="0"/>
              <a:t>Zero deadline misses</a:t>
            </a:r>
          </a:p>
          <a:p>
            <a:pPr lvl="2"/>
            <a:endParaRPr lang="tr-TR" sz="1900" b="1" dirty="0" smtClean="0"/>
          </a:p>
          <a:p>
            <a:pPr lvl="1"/>
            <a:endParaRPr lang="tr-TR" sz="2200" b="1" dirty="0" smtClean="0"/>
          </a:p>
          <a:p>
            <a:pPr>
              <a:buNone/>
            </a:pPr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6594</TotalTime>
  <Words>2859</Words>
  <Application>Microsoft Office PowerPoint</Application>
  <PresentationFormat>On-screen Show (4:3)</PresentationFormat>
  <Paragraphs>857</Paragraphs>
  <Slides>85</Slides>
  <Notes>74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7" baseType="lpstr">
      <vt:lpstr>Flow</vt:lpstr>
      <vt:lpstr>Equation</vt:lpstr>
      <vt:lpstr>Slide 1</vt:lpstr>
      <vt:lpstr>Contents</vt:lpstr>
      <vt:lpstr>Introduction</vt:lpstr>
      <vt:lpstr>Introduction</vt:lpstr>
      <vt:lpstr>Introduction</vt:lpstr>
      <vt:lpstr>Introduction</vt:lpstr>
      <vt:lpstr>Parallel Programming Basics</vt:lpstr>
      <vt:lpstr>Parallel Programming Basics</vt:lpstr>
      <vt:lpstr>Parallel Programming Basics</vt:lpstr>
      <vt:lpstr>APP4MC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Efforts Toward Tracing</vt:lpstr>
      <vt:lpstr>Efforts Toward Tracing</vt:lpstr>
      <vt:lpstr>Efforts Toward Tracing</vt:lpstr>
      <vt:lpstr>Efforts Toward Software Distribution</vt:lpstr>
      <vt:lpstr>Reducing Power Consumption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</vt:lpstr>
      <vt:lpstr>Further Work</vt:lpstr>
      <vt:lpstr>Thanks for Your Attention !     - Demo and Questions -</vt:lpstr>
      <vt:lpstr>-- Auxillary Slides --</vt:lpstr>
      <vt:lpstr>APP4MC</vt:lpstr>
      <vt:lpstr>APP4MC</vt:lpstr>
      <vt:lpstr>APP4MC</vt:lpstr>
      <vt:lpstr>APP4MC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Software Distribution</vt:lpstr>
      <vt:lpstr>Results</vt:lpstr>
      <vt:lpstr>Results</vt:lpstr>
      <vt:lpstr>Results</vt:lpstr>
      <vt:lpstr>Conclusions</vt:lpstr>
      <vt:lpstr>Final Words</vt:lpstr>
      <vt:lpstr>  Unresolved Bug: Why Core Utilization Display is Not Reasonable on Low-level Module?</vt:lpstr>
      <vt:lpstr>Unresolved Bug:  Light System Modes</vt:lpstr>
      <vt:lpstr>Why:  Not Use Real-time Kernel</vt:lpstr>
      <vt:lpstr>Why:  Not Have Lower-Grained Applications</vt:lpstr>
      <vt:lpstr>Term Sheet</vt:lpstr>
      <vt:lpstr>Slide 82</vt:lpstr>
      <vt:lpstr>Slide 83</vt:lpstr>
      <vt:lpstr>Slide 84</vt:lpstr>
      <vt:lpstr>Slide 85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Mustafa</dc:creator>
  <cp:lastModifiedBy>Mustafa</cp:lastModifiedBy>
  <cp:revision>614</cp:revision>
  <dcterms:created xsi:type="dcterms:W3CDTF">2006-08-16T00:00:00Z</dcterms:created>
  <dcterms:modified xsi:type="dcterms:W3CDTF">2017-10-17T14:31:11Z</dcterms:modified>
</cp:coreProperties>
</file>